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3"/>
  </p:notesMasterIdLst>
  <p:handoutMasterIdLst>
    <p:handoutMasterId r:id="rId44"/>
  </p:handoutMasterIdLst>
  <p:sldIdLst>
    <p:sldId id="422" r:id="rId2"/>
    <p:sldId id="423" r:id="rId3"/>
    <p:sldId id="416" r:id="rId4"/>
    <p:sldId id="419" r:id="rId5"/>
    <p:sldId id="420" r:id="rId6"/>
    <p:sldId id="421" r:id="rId7"/>
    <p:sldId id="424" r:id="rId8"/>
    <p:sldId id="425" r:id="rId9"/>
    <p:sldId id="426" r:id="rId10"/>
    <p:sldId id="427" r:id="rId11"/>
    <p:sldId id="428" r:id="rId12"/>
    <p:sldId id="429" r:id="rId13"/>
    <p:sldId id="430" r:id="rId14"/>
    <p:sldId id="432" r:id="rId15"/>
    <p:sldId id="433" r:id="rId16"/>
    <p:sldId id="434" r:id="rId17"/>
    <p:sldId id="435" r:id="rId18"/>
    <p:sldId id="436" r:id="rId19"/>
    <p:sldId id="437" r:id="rId20"/>
    <p:sldId id="438" r:id="rId21"/>
    <p:sldId id="439" r:id="rId22"/>
    <p:sldId id="441" r:id="rId23"/>
    <p:sldId id="442" r:id="rId24"/>
    <p:sldId id="443" r:id="rId25"/>
    <p:sldId id="444" r:id="rId26"/>
    <p:sldId id="445" r:id="rId27"/>
    <p:sldId id="446" r:id="rId28"/>
    <p:sldId id="447" r:id="rId29"/>
    <p:sldId id="450" r:id="rId30"/>
    <p:sldId id="451" r:id="rId31"/>
    <p:sldId id="452" r:id="rId32"/>
    <p:sldId id="453" r:id="rId33"/>
    <p:sldId id="454" r:id="rId34"/>
    <p:sldId id="455" r:id="rId35"/>
    <p:sldId id="456" r:id="rId36"/>
    <p:sldId id="457" r:id="rId37"/>
    <p:sldId id="458" r:id="rId38"/>
    <p:sldId id="460" r:id="rId39"/>
    <p:sldId id="461" r:id="rId40"/>
    <p:sldId id="463" r:id="rId41"/>
    <p:sldId id="464" r:id="rId42"/>
  </p:sldIdLst>
  <p:sldSz cx="9144000" cy="6858000" type="screen4x3"/>
  <p:notesSz cx="6797675" cy="9926638"/>
  <p:defaultTextStyle>
    <a:defPPr>
      <a:defRPr lang="de-DE"/>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75474" autoAdjust="0"/>
  </p:normalViewPr>
  <p:slideViewPr>
    <p:cSldViewPr>
      <p:cViewPr>
        <p:scale>
          <a:sx n="90" d="100"/>
          <a:sy n="90" d="100"/>
        </p:scale>
        <p:origin x="-1524" y="-72"/>
      </p:cViewPr>
      <p:guideLst>
        <p:guide orient="horz" pos="2160"/>
        <p:guide pos="2880"/>
      </p:guideLst>
    </p:cSldViewPr>
  </p:slideViewPr>
  <p:outlineViewPr>
    <p:cViewPr>
      <p:scale>
        <a:sx n="33" d="100"/>
        <a:sy n="33" d="100"/>
      </p:scale>
      <p:origin x="0" y="142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8" d="100"/>
          <a:sy n="108" d="100"/>
        </p:scale>
        <p:origin x="-330" y="-84"/>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l">
              <a:defRPr sz="1200"/>
            </a:lvl1pPr>
          </a:lstStyle>
          <a:p>
            <a:pPr>
              <a:defRPr/>
            </a:pPr>
            <a:endParaRPr lang="de-DE"/>
          </a:p>
        </p:txBody>
      </p:sp>
      <p:sp>
        <p:nvSpPr>
          <p:cNvPr id="200707"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vl1pPr>
          </a:lstStyle>
          <a:p>
            <a:pPr>
              <a:defRPr/>
            </a:pPr>
            <a:endParaRPr lang="de-DE"/>
          </a:p>
        </p:txBody>
      </p:sp>
      <p:sp>
        <p:nvSpPr>
          <p:cNvPr id="20070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l">
              <a:defRPr sz="1200"/>
            </a:lvl1pPr>
          </a:lstStyle>
          <a:p>
            <a:pPr>
              <a:defRPr/>
            </a:pPr>
            <a:endParaRPr lang="de-DE"/>
          </a:p>
        </p:txBody>
      </p:sp>
      <p:sp>
        <p:nvSpPr>
          <p:cNvPr id="200709"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vl1pPr>
          </a:lstStyle>
          <a:p>
            <a:pPr>
              <a:defRPr/>
            </a:pPr>
            <a:fld id="{53B6302A-51CD-4C89-BAE8-B6F4E97C99AC}" type="slidenum">
              <a:rPr lang="de-DE"/>
              <a:pPr>
                <a:defRPr/>
              </a:pPr>
              <a:t>‹Nr.›</a:t>
            </a:fld>
            <a:endParaRPr lang="de-DE"/>
          </a:p>
        </p:txBody>
      </p:sp>
    </p:spTree>
    <p:extLst>
      <p:ext uri="{BB962C8B-B14F-4D97-AF65-F5344CB8AC3E}">
        <p14:creationId xmlns:p14="http://schemas.microsoft.com/office/powerpoint/2010/main" val="110513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l">
              <a:defRPr sz="1200"/>
            </a:lvl1pPr>
          </a:lstStyle>
          <a:p>
            <a:pPr>
              <a:defRPr/>
            </a:pPr>
            <a:endParaRPr lang="de-DE"/>
          </a:p>
        </p:txBody>
      </p:sp>
      <p:sp>
        <p:nvSpPr>
          <p:cNvPr id="921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vl1pPr>
          </a:lstStyle>
          <a:p>
            <a:pPr>
              <a:defRPr/>
            </a:pPr>
            <a:endParaRPr lang="de-DE"/>
          </a:p>
        </p:txBody>
      </p:sp>
      <p:sp>
        <p:nvSpPr>
          <p:cNvPr id="71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922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l">
              <a:defRPr sz="1200"/>
            </a:lvl1pPr>
          </a:lstStyle>
          <a:p>
            <a:pPr>
              <a:defRPr/>
            </a:pPr>
            <a:endParaRPr lang="de-DE"/>
          </a:p>
        </p:txBody>
      </p:sp>
      <p:sp>
        <p:nvSpPr>
          <p:cNvPr id="922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vl1pPr>
          </a:lstStyle>
          <a:p>
            <a:pPr>
              <a:defRPr/>
            </a:pPr>
            <a:fld id="{081165A7-12A5-47A2-B21F-23354DB61CFF}" type="slidenum">
              <a:rPr lang="de-DE"/>
              <a:pPr>
                <a:defRPr/>
              </a:pPr>
              <a:t>‹Nr.›</a:t>
            </a:fld>
            <a:endParaRPr lang="de-DE"/>
          </a:p>
        </p:txBody>
      </p:sp>
    </p:spTree>
    <p:extLst>
      <p:ext uri="{BB962C8B-B14F-4D97-AF65-F5344CB8AC3E}">
        <p14:creationId xmlns:p14="http://schemas.microsoft.com/office/powerpoint/2010/main" val="36670851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a:t>
            </a:r>
            <a:r>
              <a:rPr lang="de-DE" dirty="0" err="1" smtClean="0"/>
              <a:t>OgewV</a:t>
            </a:r>
            <a:r>
              <a:rPr lang="de-DE" baseline="0" dirty="0" smtClean="0"/>
              <a:t> nennt konkrete Grenzwerte in den aufgeführten Anlagen, allerdings handelt es sich hierbei um die sogenannten Hintergrundwerte. Also die Werte, die für den Übergang vom guten zum sehr guten Zustand /Potential einzuhalten sind. Die sind aber nicht 1:1 zu verwenden, da sie die Richtschnur deutlich zu weit oben ansetzen. Die WRRL fordert „nur“ den guten Zustand/Potenzial und es ist aus finanziellen, rechtlichen und technischen Gründen kaum möglich, mehr als das von der WRRL geforderte Ziel zu erreichen.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11</a:t>
            </a:fld>
            <a:endParaRPr lang="de-DE"/>
          </a:p>
        </p:txBody>
      </p:sp>
    </p:spTree>
    <p:extLst>
      <p:ext uri="{BB962C8B-B14F-4D97-AF65-F5344CB8AC3E}">
        <p14:creationId xmlns:p14="http://schemas.microsoft.com/office/powerpoint/2010/main" val="404218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existieren für Nährstoffe also keine gesetzlichen Grenzwerte. Trotzdem sind Grenzwerte wichtig, um Orientierung zu geben,</a:t>
            </a:r>
            <a:r>
              <a:rPr lang="de-DE" baseline="0" dirty="0" smtClean="0"/>
              <a:t> </a:t>
            </a:r>
            <a:r>
              <a:rPr lang="de-DE" dirty="0" smtClean="0"/>
              <a:t>einen Wert einzuordnen und für die Diskussion vor Ort. Deswegen bedient man sich dreier „alternativer“ Grenzwerte:</a:t>
            </a:r>
          </a:p>
          <a:p>
            <a:r>
              <a:rPr lang="de-DE" u="sng" dirty="0" smtClean="0"/>
              <a:t>LAWA-Güteklassen</a:t>
            </a:r>
          </a:p>
          <a:p>
            <a:r>
              <a:rPr lang="de-DE" dirty="0" smtClean="0"/>
              <a:t>Aus</a:t>
            </a:r>
            <a:r>
              <a:rPr lang="de-DE" baseline="0" dirty="0" smtClean="0"/>
              <a:t> dem Jahr 1998. Herleitung und Bewertung der Klassen erfolgte für das Schutzgut „Aquatische Lebensgemeinschaft“. Ausschlaggebend waren die Konzentrationen, die bei längerfristiger Exposition ohne Wirkung auf die Organismen blieben. Anzustreben ist hier die GK II. Als statistische Kenngröße wird der 90-Perzentilwert verwendet. Es sollten mindestens 12 Messwerte pro Jahr vorliegen. Der 90-Perzentilwert ist derjenige  Zahlenwert, der von 90% der vorliegenden Messungen einer Messstelle unterschritten wird.  </a:t>
            </a:r>
            <a:r>
              <a:rPr lang="de-DE" b="1" baseline="0" dirty="0" smtClean="0">
                <a:solidFill>
                  <a:srgbClr val="FF0000"/>
                </a:solidFill>
              </a:rPr>
              <a:t>PROBLEM: Keine Unterscheidung zwischen Gewässertypen!</a:t>
            </a:r>
          </a:p>
          <a:p>
            <a:r>
              <a:rPr lang="de-DE" u="sng" baseline="0" dirty="0" err="1" smtClean="0"/>
              <a:t>Rakon</a:t>
            </a:r>
            <a:endParaRPr lang="de-DE" u="sng" baseline="0" dirty="0" smtClean="0"/>
          </a:p>
          <a:p>
            <a:r>
              <a:rPr lang="de-DE" u="none" baseline="0" dirty="0" smtClean="0"/>
              <a:t>Papier des LAWA-AO aus dem Jahr 2007; </a:t>
            </a:r>
            <a:r>
              <a:rPr lang="de-DE" b="1" u="none" baseline="0" dirty="0" smtClean="0"/>
              <a:t>Unterscheidung nach Gewässertypen!</a:t>
            </a:r>
            <a:r>
              <a:rPr lang="de-DE" u="none" baseline="0" dirty="0" smtClean="0"/>
              <a:t> Grundlage für </a:t>
            </a:r>
            <a:r>
              <a:rPr lang="de-DE" u="none" baseline="0" dirty="0" err="1" smtClean="0"/>
              <a:t>OgewV</a:t>
            </a:r>
            <a:r>
              <a:rPr lang="de-DE" u="none" baseline="0" dirty="0" smtClean="0"/>
              <a:t> (Hintergrundwerte). Die Orientierungswerte beinhalten die Grenzwerte für den Übergang vom guten zum mäßigen Zustand/Potenzial. Sie stellen fachlich abgestimmte Schwellenwerte dar. Die Überschreitung dieser Schwellenwerte gibt einen Hinweis auf eine Belastung. </a:t>
            </a:r>
          </a:p>
          <a:p>
            <a:r>
              <a:rPr lang="de-DE" u="sng" baseline="0" dirty="0" smtClean="0"/>
              <a:t>BLMP</a:t>
            </a:r>
          </a:p>
          <a:p>
            <a:r>
              <a:rPr lang="de-DE" u="none" baseline="0" dirty="0" smtClean="0"/>
              <a:t>In nationaler Strategie zur Minderung der Nährstoffeinträge in die (deutschen) Küstengewässer der Flussgebietseinheiten wurde von der LAWA das „Konzept zur Festlegung der Bewirtschaftungsziele 2015 für die Verminderung der Nährstoffkonzentrationen in den Küstengewässern erarbeitet. Der ökologische Zustand der Meeresgewässer wird hauptsächlich durch die Ferneinträge beeinflusst (also aus den zufließenden Binnengewässern). Es wurde der Zielwert von 2,8 mg/l als Zielwert für die Übergabepunkte limnisch-marin vereinbart. Dieser Zielwert ist überwiegend aus Sicht des Meeresschutzes relevant. </a:t>
            </a:r>
          </a:p>
          <a:p>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12</a:t>
            </a:fld>
            <a:endParaRPr lang="de-DE"/>
          </a:p>
        </p:txBody>
      </p:sp>
    </p:spTree>
    <p:extLst>
      <p:ext uri="{BB962C8B-B14F-4D97-AF65-F5344CB8AC3E}">
        <p14:creationId xmlns:p14="http://schemas.microsoft.com/office/powerpoint/2010/main" val="106808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Karte gibt einen Überblick, welche Messstellen den Zielwert 2,8 mg/l einhalten (blau).</a:t>
            </a:r>
            <a:r>
              <a:rPr lang="de-DE" baseline="0" dirty="0" smtClean="0"/>
              <a:t> Grundlage sind Messwerte aus 2010 (Mittelwerte), dargestellt sind alle Messstellen, nicht nur die Übergabepunkte. Auch wenn die Messstellen oberhalb der Übergabepunkte etwas höhere Werte aufweisen könnten, da aufgrund der natürlichen Retention und des Abbaus noch der TN-Gehalt verringert wird, ist er landesweit gesehen deutlich zu hoch, um die Meeresschutzzeile einzuhalten. Gerade die Höhe des natürlichen Abbaus in den Gewässern ist nur durch Modelltechnik zu ermitteln.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13</a:t>
            </a:fld>
            <a:endParaRPr lang="de-DE"/>
          </a:p>
        </p:txBody>
      </p:sp>
    </p:spTree>
    <p:extLst>
      <p:ext uri="{BB962C8B-B14F-4D97-AF65-F5344CB8AC3E}">
        <p14:creationId xmlns:p14="http://schemas.microsoft.com/office/powerpoint/2010/main" val="105646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Ergebnis</a:t>
            </a:r>
            <a:r>
              <a:rPr lang="de-DE" baseline="0" dirty="0" smtClean="0"/>
              <a:t> des Arbeitsgruppe sind Nährstoffauswertungen aller Messstellen unabhängig ihrer Datenlage für den örtlichen Bezug des Bearbeitungsgebietes. Die Karten werden in den nächsten Wochen veröffentlicht. Pro Bearbeitungsgebiet gibt es zwei Karten, eine Darstellung der Nährstoffsituation bezogen auf die LAWA-Güteklassen und eine Karte der Nährstoffsituation bezogen auf die </a:t>
            </a:r>
            <a:r>
              <a:rPr lang="de-DE" baseline="0" dirty="0" err="1" smtClean="0"/>
              <a:t>Rakon</a:t>
            </a:r>
            <a:r>
              <a:rPr lang="de-DE" baseline="0" dirty="0" smtClean="0"/>
              <a:t> und den BLWMP-Zielwert. Beides wird in einer Karte dargestellt, weil </a:t>
            </a:r>
            <a:r>
              <a:rPr lang="de-DE" baseline="0" dirty="0" err="1" smtClean="0"/>
              <a:t>Rakon</a:t>
            </a:r>
            <a:r>
              <a:rPr lang="de-DE" baseline="0" dirty="0" smtClean="0"/>
              <a:t> keinen eigenen Grenzwert für TN vorgibt.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14</a:t>
            </a:fld>
            <a:endParaRPr lang="de-DE"/>
          </a:p>
        </p:txBody>
      </p:sp>
    </p:spTree>
    <p:extLst>
      <p:ext uri="{BB962C8B-B14F-4D97-AF65-F5344CB8AC3E}">
        <p14:creationId xmlns:p14="http://schemas.microsoft.com/office/powerpoint/2010/main" val="1420980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endParaRPr lang="de-DE" dirty="0" smtClean="0"/>
          </a:p>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AC49D06-6DC9-40D6-961F-AF16745DBEFE}" type="slidenum">
              <a:rPr lang="de-DE" smtClean="0"/>
              <a:pPr eaLnBrk="1" hangingPunct="1"/>
              <a:t>18</a:t>
            </a:fld>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22</a:t>
            </a:fld>
            <a:endParaRPr lang="de-DE"/>
          </a:p>
        </p:txBody>
      </p:sp>
    </p:spTree>
    <p:extLst>
      <p:ext uri="{BB962C8B-B14F-4D97-AF65-F5344CB8AC3E}">
        <p14:creationId xmlns:p14="http://schemas.microsoft.com/office/powerpoint/2010/main" val="233121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17575" y="744538"/>
            <a:ext cx="4964113" cy="3722687"/>
          </a:xfrm>
          <a:ln/>
        </p:spPr>
      </p:sp>
      <p:sp>
        <p:nvSpPr>
          <p:cNvPr id="23555" name="Rectangle 3"/>
          <p:cNvSpPr>
            <a:spLocks noGrp="1" noChangeArrowheads="1"/>
          </p:cNvSpPr>
          <p:nvPr>
            <p:ph type="body" idx="1"/>
          </p:nvPr>
        </p:nvSpPr>
        <p:spPr bwMode="auto">
          <a:xfrm>
            <a:off x="906463" y="4716463"/>
            <a:ext cx="4984750" cy="4465637"/>
          </a:xfrm>
          <a:prstGeom prst="rect">
            <a:avLst/>
          </a:prstGeom>
          <a:solidFill>
            <a:srgbClr val="FFFFFF"/>
          </a:solidFill>
          <a:ln>
            <a:solidFill>
              <a:srgbClr val="000000"/>
            </a:solidFill>
            <a:miter lim="800000"/>
            <a:headEnd/>
            <a:tailEnd/>
          </a:ln>
        </p:spPr>
        <p:txBody>
          <a:bodyPr/>
          <a:lstStyle/>
          <a:p>
            <a:r>
              <a:rPr lang="de-DE" dirty="0" smtClean="0"/>
              <a:t>HTB</a:t>
            </a:r>
            <a:r>
              <a:rPr lang="de-DE" baseline="0" dirty="0" smtClean="0"/>
              <a:t> = Hoftorbilanz</a:t>
            </a:r>
          </a:p>
          <a:p>
            <a:r>
              <a:rPr lang="de-DE" baseline="0" dirty="0" smtClean="0"/>
              <a:t>SW = Sickerwasserkonzentrationen</a:t>
            </a:r>
          </a:p>
          <a:p>
            <a:r>
              <a:rPr lang="de-DE" baseline="0" dirty="0" err="1" smtClean="0"/>
              <a:t>InVeKos</a:t>
            </a:r>
            <a:r>
              <a:rPr lang="de-DE" baseline="0" dirty="0" smtClean="0"/>
              <a:t> = Integriertes Verwaltungs- und Kontrollsystem (durch EU eingeführtes System zur Durchsetzung einer einheitlichen Agrarpolitik . Enthält ein </a:t>
            </a:r>
            <a:r>
              <a:rPr lang="de-DE" baseline="0" dirty="0" err="1" smtClean="0"/>
              <a:t>gis-unterstützes</a:t>
            </a:r>
            <a:r>
              <a:rPr lang="de-DE" baseline="0" dirty="0" smtClean="0"/>
              <a:t> Systeme zur Identifizierung landwirtschaftlich genutzter Parzellen)</a:t>
            </a:r>
            <a:endParaRPr lang="de-DE"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917575" y="744538"/>
            <a:ext cx="4964113" cy="3722687"/>
          </a:xfrm>
          <a:ln/>
        </p:spPr>
      </p:sp>
      <p:sp>
        <p:nvSpPr>
          <p:cNvPr id="24579" name="Rectangle 3"/>
          <p:cNvSpPr>
            <a:spLocks noGrp="1" noChangeArrowheads="1"/>
          </p:cNvSpPr>
          <p:nvPr>
            <p:ph type="body" idx="1"/>
          </p:nvPr>
        </p:nvSpPr>
        <p:spPr bwMode="auto">
          <a:xfrm>
            <a:off x="906463" y="4716463"/>
            <a:ext cx="4984750" cy="4465637"/>
          </a:xfrm>
          <a:prstGeom prst="rect">
            <a:avLst/>
          </a:prstGeom>
          <a:solidFill>
            <a:srgbClr val="FFFFFF"/>
          </a:solidFill>
          <a:ln>
            <a:solidFill>
              <a:srgbClr val="000000"/>
            </a:solidFill>
            <a:miter lim="800000"/>
            <a:headEnd/>
            <a:tailEnd/>
          </a:ln>
        </p:spPr>
        <p:txBody>
          <a:bodyPr/>
          <a:lstStyle/>
          <a:p>
            <a:r>
              <a:rPr lang="de-DE" smtClean="0"/>
              <a:t>- Water Resources Management in Cooperation with Agriculture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Ggf</a:t>
            </a:r>
            <a:r>
              <a:rPr lang="de-DE" dirty="0" smtClean="0"/>
              <a:t> ersetzen durch lokale Karte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27</a:t>
            </a:fld>
            <a:endParaRPr lang="de-DE"/>
          </a:p>
        </p:txBody>
      </p:sp>
    </p:spTree>
    <p:extLst>
      <p:ext uri="{BB962C8B-B14F-4D97-AF65-F5344CB8AC3E}">
        <p14:creationId xmlns:p14="http://schemas.microsoft.com/office/powerpoint/2010/main" val="278377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dirty="0" smtClean="0"/>
              <a:t>Nach der Vorstellung der Studie</a:t>
            </a:r>
            <a:r>
              <a:rPr lang="de-DE" baseline="0" dirty="0" smtClean="0"/>
              <a:t> zur Sandbelastung in Niedersachsen wurde der Wunsch geäußert für den südlichen Teil des Landes ein Studie zur Feinsedimenteintragsgefährdung zu erstellen. Im g</a:t>
            </a:r>
            <a:r>
              <a:rPr lang="de-DE" dirty="0" smtClean="0"/>
              <a:t>roßen</a:t>
            </a:r>
            <a:r>
              <a:rPr lang="de-DE" baseline="0" dirty="0" smtClean="0"/>
              <a:t> Bild wird die prozentualer Feinsedimentgehalt im Oberboden in Südniedersachen dargestellt (neue Studie Februar 2013) und das kleine Bild zeigt den prozentualen Sandgehalt im Oberboden in Niedersachsen aus der Studie September 2011. Insbesondere im Norddeutschen Tiefland liegt eine relevante Belastung der Fließgewässer durch Sand vor. In Südniedersachsen stellt sich die Situation anders dar. Aufgrund der Bodenbeschaffenheit u. des höheren Relief handelt es sich hier bei den Sedimenteinträgen ins Gewässer in erster Linie um die feinere Bodenart Schluff, Lehm u. Ton (Feinsedimente). Hohe Feinsedimenteinträge führen zu einer Beeinträchtigung der Fließgewässerbiozönosen wie z.B.  Trübung des Gewässers oder Verstopfung des Lückensystem der Gewässersohle.</a:t>
            </a:r>
          </a:p>
          <a:p>
            <a:endParaRPr lang="de-DE" baseline="0" dirty="0" smtClean="0"/>
          </a:p>
          <a:p>
            <a:endParaRPr lang="de-DE" dirty="0" smtClean="0"/>
          </a:p>
          <a:p>
            <a:endParaRPr lang="de-DE" dirty="0" smtClean="0"/>
          </a:p>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30</a:t>
            </a:fld>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A536B79-F76C-4F1F-808E-91BDD1BC5CDB}" type="slidenum">
              <a:rPr lang="de-DE" smtClean="0"/>
              <a:pPr eaLnBrk="1" hangingPunct="1"/>
              <a:t>3</a:t>
            </a:fld>
            <a:endParaRPr lang="de-DE"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r>
              <a:rPr lang="de-DE" smtClean="0"/>
              <a:t>Die Wichtigen Wasserbewirtschaftungsfragen vermitteln einen Überblick über die bestehenden Belastungsschwerpunkte an Gewässern und zeigen Handlungsbereiche für die Maßnahmenplanung auf. Diese Punkte greifen wir mit den Texten und Bildern des Kalenders auf.</a:t>
            </a:r>
          </a:p>
          <a:p>
            <a:endParaRPr lang="de-DE" smtClean="0"/>
          </a:p>
          <a:p>
            <a:r>
              <a:rPr lang="de-DE" smtClean="0"/>
              <a:t>Der Kalender wird inhaltlich vom NLWKN - in Abstimmung mit dem Ministerium für Umwelt, Energie und Klimaschutz – erarbeitet und von einem Grafikbüro umgesetzt. Die Texte werden in der 2. Jahreshälfte mit den Anhörungsdokument zu den Wichtigen Wasserbewirtschaftungsfragen der Flussgebietsgemeinschaften abgeglichen.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p:spPr>
        <p:txBody>
          <a:bodyPr/>
          <a:lstStyle/>
          <a:p>
            <a:endParaRPr lang="de-DE" dirty="0" smtClean="0"/>
          </a:p>
        </p:txBody>
      </p:sp>
      <p:sp>
        <p:nvSpPr>
          <p:cNvPr id="15364"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98D64B0-EBCB-4988-BBDB-D71AFD68D302}" type="slidenum">
              <a:rPr lang="de-DE" smtClean="0"/>
              <a:pPr eaLnBrk="1" hangingPunct="1"/>
              <a:t>31</a:t>
            </a:fld>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Auftragnehmer:</a:t>
            </a:r>
            <a:r>
              <a:rPr lang="de-DE" baseline="0" dirty="0" smtClean="0"/>
              <a:t> Ingenieurbüro für Umweltmanagement u. Gewässerschutz „</a:t>
            </a:r>
            <a:r>
              <a:rPr lang="de-DE" baseline="0" dirty="0" err="1" smtClean="0"/>
              <a:t>geofluss</a:t>
            </a:r>
            <a:r>
              <a:rPr lang="de-DE" baseline="0" dirty="0" smtClean="0"/>
              <a:t>“. In der Präsentation werden insbesondere auf die mit den Pfeilen markierten Themen eingegangen. </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32</a:t>
            </a:fld>
            <a:endParaRPr lang="de-DE"/>
          </a:p>
        </p:txBody>
      </p:sp>
    </p:spTree>
    <p:extLst>
      <p:ext uri="{BB962C8B-B14F-4D97-AF65-F5344CB8AC3E}">
        <p14:creationId xmlns:p14="http://schemas.microsoft.com/office/powerpoint/2010/main" val="99370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dirty="0" smtClean="0"/>
              <a:t>Der Untersuchungsraum erstreckt sich auf die südlicheren</a:t>
            </a:r>
            <a:r>
              <a:rPr lang="de-DE" baseline="0" dirty="0" smtClean="0"/>
              <a:t> </a:t>
            </a:r>
            <a:r>
              <a:rPr lang="de-DE" dirty="0" smtClean="0"/>
              <a:t>Bearbeitungsgebiete der WRRL</a:t>
            </a:r>
            <a:r>
              <a:rPr lang="de-DE" baseline="0" dirty="0" smtClean="0"/>
              <a:t> Gebietskulisse</a:t>
            </a:r>
            <a:r>
              <a:rPr lang="de-DE" dirty="0" smtClean="0"/>
              <a:t>, siehe Legendendarstellung.</a:t>
            </a:r>
          </a:p>
          <a:p>
            <a:r>
              <a:rPr lang="de-DE" dirty="0" smtClean="0"/>
              <a:t>Im Ergebnis sollen die Belastungsschwerpunkte</a:t>
            </a:r>
            <a:r>
              <a:rPr lang="de-DE" baseline="0" dirty="0" smtClean="0"/>
              <a:t> der Feinsedimenteintragsgefährdung auf Ebene der Wasserkörper aufgezeigt werden um Verantwortliche für das Thema zu sensibilisieren u. ggf. erforderliche Maßnahmen zur Reduzierung der Feinsedimenteinträge  umzusetzen.</a:t>
            </a:r>
          </a:p>
          <a:p>
            <a:r>
              <a:rPr lang="de-DE" baseline="0" dirty="0" smtClean="0"/>
              <a:t>Aufgrund der Maßstabsebene haben die Ergebnisse nicht den Anspruch auf die absolute Wahrheit über die Feinsedimentproblematik der Fließgewässer wiederzugeben. Es ist erforderlich die Ergebnisse mit den Informationen der Detailstrukturgütekartierung abzugleichen.</a:t>
            </a:r>
          </a:p>
          <a:p>
            <a:r>
              <a:rPr lang="de-DE" baseline="0" dirty="0" smtClean="0"/>
              <a:t>Betrachtet wird das Feinsediment ohne den Sandanteil. Ökologische Folgen u. Auswirkungen sowie Themen im Zusammenhang mit Maßnahmen um Feinsedimentfrachten zu reduzieren sind nicht Gegenstand der Studie. Eine Umfrage zur Feinsedimentbelastung analog zur Studie Sandbelastung soll nicht durchgeführt werden.</a:t>
            </a:r>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33</a:t>
            </a:fld>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Darstellung</a:t>
            </a:r>
            <a:r>
              <a:rPr lang="de-DE" baseline="0" dirty="0" smtClean="0"/>
              <a:t> der unterschiedlichen Angaben von ATKIS u. </a:t>
            </a:r>
            <a:r>
              <a:rPr lang="de-DE" baseline="0" dirty="0" err="1" smtClean="0"/>
              <a:t>InVeKoS</a:t>
            </a:r>
            <a:r>
              <a:rPr lang="de-DE" baseline="0" dirty="0" smtClean="0"/>
              <a:t>-Daten</a:t>
            </a:r>
          </a:p>
          <a:p>
            <a:r>
              <a:rPr lang="de-DE" baseline="0" dirty="0" smtClean="0"/>
              <a:t>ATKIS (Amtliches </a:t>
            </a:r>
            <a:r>
              <a:rPr lang="de-DE" baseline="0" smtClean="0"/>
              <a:t>Topographisches Kartographisches </a:t>
            </a:r>
            <a:r>
              <a:rPr lang="de-DE" baseline="0" dirty="0" smtClean="0"/>
              <a:t>Informationssystem)</a:t>
            </a:r>
          </a:p>
          <a:p>
            <a:r>
              <a:rPr lang="de-DE" baseline="0" dirty="0" err="1" smtClean="0"/>
              <a:t>InVeKoS</a:t>
            </a:r>
            <a:r>
              <a:rPr lang="de-DE" baseline="0" dirty="0" smtClean="0"/>
              <a:t> (Integriertes Verwaltungs- u. Kontrollsystem von Verordnungen zur Durchsetzung einer einheitliche Agrarpolitik</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34</a:t>
            </a:fld>
            <a:endParaRPr lang="de-DE"/>
          </a:p>
        </p:txBody>
      </p:sp>
    </p:spTree>
    <p:extLst>
      <p:ext uri="{BB962C8B-B14F-4D97-AF65-F5344CB8AC3E}">
        <p14:creationId xmlns:p14="http://schemas.microsoft.com/office/powerpoint/2010/main" val="1659252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Methodik zur Ermittlung, …..hier Eingangsparameter</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35</a:t>
            </a:fld>
            <a:endParaRPr lang="de-DE"/>
          </a:p>
        </p:txBody>
      </p:sp>
    </p:spTree>
    <p:extLst>
      <p:ext uri="{BB962C8B-B14F-4D97-AF65-F5344CB8AC3E}">
        <p14:creationId xmlns:p14="http://schemas.microsoft.com/office/powerpoint/2010/main" val="139475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Methodik zur Ermittlung, …..hier Berechnungsverfahren des Ist-Zustandes</a:t>
            </a:r>
            <a:r>
              <a:rPr lang="de-DE" baseline="0" dirty="0" smtClean="0"/>
              <a:t> u. 2 Szenarien anhand 3 Bewertungskriterien</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36</a:t>
            </a:fld>
            <a:endParaRPr lang="de-DE"/>
          </a:p>
        </p:txBody>
      </p:sp>
    </p:spTree>
    <p:extLst>
      <p:ext uri="{BB962C8B-B14F-4D97-AF65-F5344CB8AC3E}">
        <p14:creationId xmlns:p14="http://schemas.microsoft.com/office/powerpoint/2010/main" val="1131827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dirty="0" smtClean="0"/>
              <a:t>Um möglichst aktuelle Daten zu verwenden</a:t>
            </a:r>
            <a:r>
              <a:rPr lang="de-DE" baseline="0" dirty="0" smtClean="0"/>
              <a:t> ist das Jahr 2011 abgebildet auf Basis der vorliegenden </a:t>
            </a:r>
            <a:r>
              <a:rPr lang="de-DE" baseline="0" dirty="0" err="1" smtClean="0"/>
              <a:t>InVeKoS</a:t>
            </a:r>
            <a:r>
              <a:rPr lang="de-DE" baseline="0" dirty="0" smtClean="0"/>
              <a:t> (Integriertes Verwaltungs- u. Kontrollsystem von Verordnungen zur Durchsetzung einer einheitliche Agrarpolitik) Daten. Diese Daten berücksichtigen die genaue Lage der Feldblöcke sowie die pro Feldblock angebaute Kulturarten. Diese Kulturarten dienen dazu den Bedeckungs- u. Bearbeitungsfaktor der allgemeinen </a:t>
            </a:r>
            <a:r>
              <a:rPr lang="de-DE" baseline="0" dirty="0" err="1" smtClean="0"/>
              <a:t>Bodenabtragsgleichung</a:t>
            </a:r>
            <a:r>
              <a:rPr lang="de-DE" baseline="0" dirty="0" smtClean="0"/>
              <a:t> zu ermitteln.</a:t>
            </a:r>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37</a:t>
            </a:fld>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t>Im nördlichen Untersuchungsgebiet, welches weitgehend im Naturraum Weser-Aller-Flachland liegt, ist die Feinsedimenteintragsgefährdung deutlich am geringsten; hier ist fast flächendeckend die Stufe 1 zu verzeichnen (blau im Bild), dies betrifft den Großteil des Bearbeitungsgebietes Weser/</a:t>
            </a:r>
            <a:r>
              <a:rPr lang="de-DE" b="0" dirty="0" err="1" smtClean="0"/>
              <a:t>Meerbach</a:t>
            </a:r>
            <a:r>
              <a:rPr lang="de-DE" b="0" dirty="0" smtClean="0"/>
              <a:t> sowie die nördlichen Anteile der Bearbeitungsgebiete </a:t>
            </a:r>
            <a:r>
              <a:rPr lang="de-DE" b="0" dirty="0" err="1" smtClean="0"/>
              <a:t>Fuhse</a:t>
            </a:r>
            <a:r>
              <a:rPr lang="de-DE" b="0" dirty="0" smtClean="0"/>
              <a:t>/</a:t>
            </a:r>
            <a:r>
              <a:rPr lang="de-DE" b="0" dirty="0" err="1" smtClean="0"/>
              <a:t>Wietze</a:t>
            </a:r>
            <a:r>
              <a:rPr lang="de-DE" b="0" dirty="0" smtClean="0"/>
              <a:t> und Leine/</a:t>
            </a:r>
            <a:r>
              <a:rPr lang="de-DE" b="0" dirty="0" err="1" smtClean="0"/>
              <a:t>Westaue</a:t>
            </a:r>
            <a:r>
              <a:rPr lang="de-DE" b="0" dirty="0" smtClean="0"/>
              <a:t>). Eine besonders hohe Feinsedimenteintragsgefährdung ist dagegen im mittleren und nordwestlichen Bereich des Weser- und Leineberglandes sowie im südöstlichen Bereich der Börde festzustellen (orange und rot in Bild). Flächenmäßig treten die beiden höchsten Gefährdungsstufen 4 und 5 (hohe und bzw. sehr hohe Feinsedimenteintragsgefährdung) bei dieser Form der Darstellung am häufigsten in den Bearbeitungsgebieten Leine/</a:t>
            </a:r>
            <a:r>
              <a:rPr lang="de-DE" b="0" dirty="0" err="1" smtClean="0"/>
              <a:t>Ilme</a:t>
            </a:r>
            <a:r>
              <a:rPr lang="de-DE" b="0" dirty="0" smtClean="0"/>
              <a:t>, Innerste und Leine/</a:t>
            </a:r>
            <a:r>
              <a:rPr lang="de-DE" b="0" dirty="0" err="1" smtClean="0"/>
              <a:t>Westaue</a:t>
            </a:r>
            <a:r>
              <a:rPr lang="de-DE" b="0" dirty="0" smtClean="0"/>
              <a:t> auf (vgl. Tab. 4). Daneben sind aber auch in den Bearbeitungsgebieten Weser/ Emmer, Oker, Weser/Nethe, </a:t>
            </a:r>
            <a:r>
              <a:rPr lang="de-DE" b="0" dirty="0" err="1" smtClean="0"/>
              <a:t>Rhume</a:t>
            </a:r>
            <a:r>
              <a:rPr lang="de-DE" b="0" dirty="0" smtClean="0"/>
              <a:t> und Großer Graben hohe Flächenanteile den beiden höchsten Gefährdungsstufen zuzuordnen.</a:t>
            </a:r>
          </a:p>
          <a:p>
            <a:r>
              <a:rPr lang="de-DE" b="0" dirty="0" smtClean="0"/>
              <a:t>Bewertungsergebnisse</a:t>
            </a:r>
            <a:r>
              <a:rPr lang="de-DE" b="0" baseline="0" dirty="0" smtClean="0"/>
              <a:t> für Kriterium 2 u. 3 werden nicht dargestellt!</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38</a:t>
            </a:fld>
            <a:endParaRPr lang="de-DE"/>
          </a:p>
        </p:txBody>
      </p:sp>
    </p:spTree>
    <p:extLst>
      <p:ext uri="{BB962C8B-B14F-4D97-AF65-F5344CB8AC3E}">
        <p14:creationId xmlns:p14="http://schemas.microsoft.com/office/powerpoint/2010/main" val="1207108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baseline="0" dirty="0" smtClean="0"/>
              <a:t>Deutlich sind die erheblichen Unterschiede zu erkennen. Nach Szenario 2 (gut bodendeckende Kulturart, also geringer C Faktor, rechtes Bild) geht die Feinsedimenteintragsgefährdung im Vergleich zum Istzustand zurück. Die Gefährdungsstufe 5 tritt gar nicht mehr auf.</a:t>
            </a:r>
          </a:p>
          <a:p>
            <a:r>
              <a:rPr lang="de-DE" baseline="0" dirty="0" smtClean="0"/>
              <a:t>Durch diese Anbaubedingungen ließe sich die Feinsedimentbelastung insbesondere im Weser- u. Leinebergland aber auch in Teilen der Börde erheblich vermindern.</a:t>
            </a:r>
          </a:p>
          <a:p>
            <a:r>
              <a:rPr lang="de-DE" baseline="0" dirty="0" smtClean="0"/>
              <a:t>Im Szenario 1 (weniger gut bodendeckende Kulturart, hoher C Faktor, linkes Bild) nimmt die Feinsedimenteintragsgefährdung erwartungsgemäß zum Ist-Zustand zu. Höhere Feinsedimenteintragungen sind zu erwarten.</a:t>
            </a:r>
          </a:p>
          <a:p>
            <a:endParaRPr lang="de-DE" baseline="0" dirty="0" smtClean="0"/>
          </a:p>
          <a:p>
            <a:r>
              <a:rPr lang="de-DE" baseline="0" dirty="0" smtClean="0"/>
              <a:t>Etablierte Maßnahmen wie z.B. Agrarumweltmaßnahmen wurden nicht berücksichtigt. Auch keine Randstreifen, da hier keine Angaben vorhanden waren</a:t>
            </a:r>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39</a:t>
            </a:fld>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40</a:t>
            </a:fld>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493A7E3A-9AFD-4C4F-9438-714E17F55CDC}" type="slidenum">
              <a:rPr lang="de-DE" smtClean="0"/>
              <a:pPr eaLnBrk="1" hangingPunct="1"/>
              <a:t>4</a:t>
            </a:fld>
            <a:endParaRPr lang="de-DE"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41</a:t>
            </a:fld>
            <a:endParaRPr lang="de-DE"/>
          </a:p>
        </p:txBody>
      </p:sp>
    </p:spTree>
    <p:extLst>
      <p:ext uri="{BB962C8B-B14F-4D97-AF65-F5344CB8AC3E}">
        <p14:creationId xmlns:p14="http://schemas.microsoft.com/office/powerpoint/2010/main" val="55478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70E2EFC-34B3-497E-8E8B-CFDE6E31C71C}" type="slidenum">
              <a:rPr lang="de-DE" smtClean="0"/>
              <a:pPr eaLnBrk="1" hangingPunct="1"/>
              <a:t>5</a:t>
            </a:fld>
            <a:endParaRPr lang="de-DE"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8E0A4A7-9FFD-477A-A5B0-0F206C892AF6}" type="slidenum">
              <a:rPr lang="de-DE" smtClean="0"/>
              <a:pPr eaLnBrk="1" hangingPunct="1"/>
              <a:t>6</a:t>
            </a:fld>
            <a:endParaRPr lang="de-DE"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de-DE" smtClean="0"/>
              <a:t>Die Kalender werden gegen Ende des Jahres an alle Mitglieder der Gebietskooperationen verteilt.</a:t>
            </a:r>
          </a:p>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endParaRPr lang="de-DE" dirty="0" smtClean="0"/>
          </a:p>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AC49D06-6DC9-40D6-961F-AF16745DBEFE}" type="slidenum">
              <a:rPr lang="de-DE" smtClean="0"/>
              <a:pPr eaLnBrk="1" hangingPunct="1"/>
              <a:t>7</a:t>
            </a:fld>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Neben den Grundwasser wird</a:t>
            </a:r>
            <a:r>
              <a:rPr lang="de-DE" baseline="0" dirty="0" smtClean="0"/>
              <a:t> auch bei den Oberflächengewässer überwiegend von diffusen Nährstoffbelastungen gesprochen. Häufig wird es sogar von den Biologen als Grund für eine Zielverfehlung angeführt. Grund ist auch bei den OG natürlich der stark zunehmende Flächendruck, die intensive Landwirtschaft und lokale starke Erosionsprozesse</a:t>
            </a:r>
            <a:endParaRPr lang="de-DE" dirty="0" smtClean="0"/>
          </a:p>
          <a:p>
            <a:r>
              <a:rPr lang="de-DE" dirty="0" smtClean="0"/>
              <a:t>Alle OWK</a:t>
            </a:r>
            <a:r>
              <a:rPr lang="de-DE" baseline="0" dirty="0" smtClean="0"/>
              <a:t> wurden als diffus belastet in 2009 gemeldet. Detailliertere Aussagen waren zu dem  Zeitpunkt aufgrund fehlender Auswertungen und fehlender Modellrechnungen nicht möglich. </a:t>
            </a:r>
          </a:p>
          <a:p>
            <a:r>
              <a:rPr lang="de-DE" baseline="0" dirty="0" smtClean="0"/>
              <a:t>Alle Bewirtschaftungspläne enthalten Aussagen zu der Problematik, Elbe und Weser sogar mit einer zahlenmäßigen Konkretisierung.</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8</a:t>
            </a:fld>
            <a:endParaRPr lang="de-DE"/>
          </a:p>
        </p:txBody>
      </p:sp>
    </p:spTree>
    <p:extLst>
      <p:ext uri="{BB962C8B-B14F-4D97-AF65-F5344CB8AC3E}">
        <p14:creationId xmlns:p14="http://schemas.microsoft.com/office/powerpoint/2010/main" val="81774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den BWP wurde formuliert, dass für den zweiten Bewirtschaftungsplan die Wissenslücken zu füllen, umfangreiche Auswertungen durchzuführen, Konzepte aufzustellen und insbesondere geeignete Maßnahmen und entsprechende Räume dafür zu entwickeln</a:t>
            </a:r>
            <a:r>
              <a:rPr lang="de-DE" baseline="0" dirty="0" smtClean="0"/>
              <a:t> sind.  Aufgrund dessen wurde die landesweite Arbeitsgruppe „Diffuse Belastung“ ins Leben gerufen. Sie hat die in der Folie beschriebenen Aufgaben und ein Teilergebnis wird im Rahmen der </a:t>
            </a:r>
            <a:r>
              <a:rPr lang="de-DE" baseline="0" dirty="0" err="1" smtClean="0"/>
              <a:t>Gekositzung</a:t>
            </a:r>
            <a:r>
              <a:rPr lang="de-DE" baseline="0" dirty="0" smtClean="0"/>
              <a:t> präsentiert. Ein Ziel ist unter anderem in 2014 eine differenziertere Meldung anhand nachvollziehbarer Kriterien vorzunehmen, ob ein OWK als signifikant diffus belastet einzustufen ist.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9</a:t>
            </a:fld>
            <a:endParaRPr lang="de-DE"/>
          </a:p>
        </p:txBody>
      </p:sp>
    </p:spTree>
    <p:extLst>
      <p:ext uri="{BB962C8B-B14F-4D97-AF65-F5344CB8AC3E}">
        <p14:creationId xmlns:p14="http://schemas.microsoft.com/office/powerpoint/2010/main" val="89818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Was sagt die WRRL zu Nährstoffen in Oberflächengewässern?</a:t>
            </a:r>
          </a:p>
          <a:p>
            <a:r>
              <a:rPr lang="de-DE" dirty="0" smtClean="0"/>
              <a:t>In den aufgeführten Anhängen sind die Nährstoffe jeweils als wichtige Hilfsparameter genannt. Hauptsächlich dienen sie jedoch als unterstützende</a:t>
            </a:r>
            <a:r>
              <a:rPr lang="de-DE" baseline="0" dirty="0" smtClean="0"/>
              <a:t> Komponente bei der Beurteilung des </a:t>
            </a:r>
            <a:r>
              <a:rPr lang="de-DE" baseline="0" dirty="0" err="1" smtClean="0"/>
              <a:t>öZ</a:t>
            </a:r>
            <a:r>
              <a:rPr lang="de-DE" baseline="0" dirty="0" smtClean="0"/>
              <a:t>. </a:t>
            </a:r>
          </a:p>
          <a:p>
            <a:r>
              <a:rPr lang="de-DE" baseline="0" dirty="0" smtClean="0"/>
              <a:t>Konkrete Grenzwerte für Nährstoffe nennt die WRRL nicht.</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10</a:t>
            </a:fld>
            <a:endParaRPr lang="de-DE"/>
          </a:p>
        </p:txBody>
      </p:sp>
    </p:spTree>
    <p:extLst>
      <p:ext uri="{BB962C8B-B14F-4D97-AF65-F5344CB8AC3E}">
        <p14:creationId xmlns:p14="http://schemas.microsoft.com/office/powerpoint/2010/main" val="297015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308406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127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5405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1191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05855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9506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716443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85737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9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98857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73852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andeswappen"/>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550" y="260350"/>
            <a:ext cx="7191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NLWKN-Logo-Endfassungkleine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333375"/>
            <a:ext cx="10175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4"/>
          <p:cNvSpPr txBox="1">
            <a:spLocks noChangeArrowheads="1"/>
          </p:cNvSpPr>
          <p:nvPr userDrawn="1"/>
        </p:nvSpPr>
        <p:spPr bwMode="auto">
          <a:xfrm>
            <a:off x="6731000" y="6316663"/>
            <a:ext cx="20177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de-DE" sz="1200" dirty="0" smtClean="0"/>
              <a:t>Flussgebietsmanagement</a:t>
            </a:r>
          </a:p>
        </p:txBody>
      </p:sp>
      <p:sp>
        <p:nvSpPr>
          <p:cNvPr id="1029" name="Line 5"/>
          <p:cNvSpPr>
            <a:spLocks noChangeShapeType="1"/>
          </p:cNvSpPr>
          <p:nvPr userDrawn="1"/>
        </p:nvSpPr>
        <p:spPr bwMode="auto">
          <a:xfrm flipH="1">
            <a:off x="323850" y="6453188"/>
            <a:ext cx="5868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0" name="Line 6"/>
          <p:cNvSpPr>
            <a:spLocks noChangeShapeType="1"/>
          </p:cNvSpPr>
          <p:nvPr userDrawn="1"/>
        </p:nvSpPr>
        <p:spPr bwMode="auto">
          <a:xfrm flipV="1">
            <a:off x="323850" y="908050"/>
            <a:ext cx="0" cy="5545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1" name="Rectangle 7"/>
          <p:cNvSpPr>
            <a:spLocks noChangeArrowheads="1"/>
          </p:cNvSpPr>
          <p:nvPr userDrawn="1"/>
        </p:nvSpPr>
        <p:spPr bwMode="auto">
          <a:xfrm>
            <a:off x="1476375" y="188913"/>
            <a:ext cx="6481763"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200" b="1">
                <a:solidFill>
                  <a:schemeClr val="tx2"/>
                </a:solidFill>
              </a:rPr>
              <a:t>Niedersächsischer Landesbetrieb für Wasserwirtschaft, Küsten- und Naturschutz</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iming>
    <p:tnLst>
      <p:par>
        <p:cTn id="1" dur="indefinite" restart="never" nodeType="tmRoot"/>
      </p:par>
    </p:tnLst>
  </p:timing>
  <p:txStyles>
    <p:titleStyle>
      <a:lvl1pPr algn="ctr" rtl="0" eaLnBrk="0" fontAlgn="base" hangingPunct="0">
        <a:spcBef>
          <a:spcPct val="0"/>
        </a:spcBef>
        <a:spcAft>
          <a:spcPct val="0"/>
        </a:spcAft>
        <a:defRPr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1200" b="1">
          <a:solidFill>
            <a:schemeClr val="tx2"/>
          </a:solidFill>
          <a:latin typeface="Arial" charset="0"/>
        </a:defRPr>
      </a:lvl6pPr>
      <a:lvl7pPr marL="914400" algn="ctr" rtl="0" fontAlgn="base">
        <a:spcBef>
          <a:spcPct val="0"/>
        </a:spcBef>
        <a:spcAft>
          <a:spcPct val="0"/>
        </a:spcAft>
        <a:defRPr sz="1200" b="1">
          <a:solidFill>
            <a:schemeClr val="tx2"/>
          </a:solidFill>
          <a:latin typeface="Arial" charset="0"/>
        </a:defRPr>
      </a:lvl7pPr>
      <a:lvl8pPr marL="1371600" algn="ctr" rtl="0" fontAlgn="base">
        <a:spcBef>
          <a:spcPct val="0"/>
        </a:spcBef>
        <a:spcAft>
          <a:spcPct val="0"/>
        </a:spcAft>
        <a:defRPr sz="1200" b="1">
          <a:solidFill>
            <a:schemeClr val="tx2"/>
          </a:solidFill>
          <a:latin typeface="Arial" charset="0"/>
        </a:defRPr>
      </a:lvl8pPr>
      <a:lvl9pPr marL="1828800" algn="ctr" rtl="0" fontAlgn="base">
        <a:spcBef>
          <a:spcPct val="0"/>
        </a:spcBef>
        <a:spcAft>
          <a:spcPct val="0"/>
        </a:spcAft>
        <a:defRPr sz="1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hyperlink" Target="http://www.nlwkn.niedersachsen.de/service/veroeffentlichungen_webshop/schriften_zum_downloaden/downloads_fliessgewaesser/veroeffentlichungen-zum-thema-flie-gewaesser-107779.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nerhintergrund_PPT"/>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4763" y="1588"/>
            <a:ext cx="914876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p:nvSpPr>
        <p:spPr bwMode="auto">
          <a:xfrm>
            <a:off x="1476375" y="333375"/>
            <a:ext cx="6481763"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200" b="1">
                <a:solidFill>
                  <a:schemeClr val="tx2"/>
                </a:solidFill>
              </a:rPr>
              <a:t>Niedersächsischer Landesbetrieb für Wasserwirtschaft, Küsten- und Naturschutz</a:t>
            </a:r>
          </a:p>
        </p:txBody>
      </p:sp>
      <p:pic>
        <p:nvPicPr>
          <p:cNvPr id="2052" name="Picture 5" descr="NLWKN-Logo-Endfassungklein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333375"/>
            <a:ext cx="10175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Line 6"/>
          <p:cNvSpPr>
            <a:spLocks noChangeShapeType="1"/>
          </p:cNvSpPr>
          <p:nvPr/>
        </p:nvSpPr>
        <p:spPr bwMode="auto">
          <a:xfrm flipH="1">
            <a:off x="323850" y="6453188"/>
            <a:ext cx="7704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54" name="Line 7"/>
          <p:cNvSpPr>
            <a:spLocks noChangeShapeType="1"/>
          </p:cNvSpPr>
          <p:nvPr/>
        </p:nvSpPr>
        <p:spPr bwMode="auto">
          <a:xfrm flipV="1">
            <a:off x="323850" y="908050"/>
            <a:ext cx="0" cy="5545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2055" name="Group 8"/>
          <p:cNvGrpSpPr>
            <a:grpSpLocks/>
          </p:cNvGrpSpPr>
          <p:nvPr/>
        </p:nvGrpSpPr>
        <p:grpSpPr bwMode="auto">
          <a:xfrm>
            <a:off x="7956550" y="260350"/>
            <a:ext cx="719138" cy="746125"/>
            <a:chOff x="4989" y="164"/>
            <a:chExt cx="476" cy="470"/>
          </a:xfrm>
        </p:grpSpPr>
        <p:grpSp>
          <p:nvGrpSpPr>
            <p:cNvPr id="2057" name="Group 9"/>
            <p:cNvGrpSpPr>
              <a:grpSpLocks/>
            </p:cNvGrpSpPr>
            <p:nvPr/>
          </p:nvGrpSpPr>
          <p:grpSpPr bwMode="auto">
            <a:xfrm>
              <a:off x="5057" y="210"/>
              <a:ext cx="362" cy="317"/>
              <a:chOff x="5057" y="210"/>
              <a:chExt cx="362" cy="317"/>
            </a:xfrm>
          </p:grpSpPr>
          <p:sp>
            <p:nvSpPr>
              <p:cNvPr id="2059" name="Rectangle 10"/>
              <p:cNvSpPr>
                <a:spLocks noChangeArrowheads="1"/>
              </p:cNvSpPr>
              <p:nvPr/>
            </p:nvSpPr>
            <p:spPr bwMode="auto">
              <a:xfrm rot="-5400000">
                <a:off x="5125" y="142"/>
                <a:ext cx="226" cy="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060" name="Rectangle 11"/>
              <p:cNvSpPr>
                <a:spLocks noChangeArrowheads="1"/>
              </p:cNvSpPr>
              <p:nvPr/>
            </p:nvSpPr>
            <p:spPr bwMode="auto">
              <a:xfrm>
                <a:off x="5103" y="210"/>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2058" name="Picture 12" descr="Landeswappe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9" y="164"/>
              <a:ext cx="47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6" name="Rectangle 13"/>
          <p:cNvSpPr>
            <a:spLocks noGrp="1" noChangeArrowheads="1"/>
          </p:cNvSpPr>
          <p:nvPr>
            <p:ph type="ctrTitle"/>
          </p:nvPr>
        </p:nvSpPr>
        <p:spPr bwMode="auto">
          <a:xfrm>
            <a:off x="311750" y="1484784"/>
            <a:ext cx="8569325" cy="3456533"/>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sz="2800" dirty="0" smtClean="0"/>
              <a:t/>
            </a:r>
            <a:br>
              <a:rPr lang="de-DE" sz="2800" dirty="0" smtClean="0"/>
            </a:br>
            <a:r>
              <a:rPr lang="de-DE" sz="2800" dirty="0" smtClean="0"/>
              <a:t/>
            </a:r>
            <a:br>
              <a:rPr lang="de-DE" sz="2800" dirty="0" smtClean="0"/>
            </a:br>
            <a:r>
              <a:rPr lang="de-DE" sz="2800" dirty="0" smtClean="0"/>
              <a:t/>
            </a:r>
            <a:br>
              <a:rPr lang="de-DE" sz="2800" dirty="0" smtClean="0"/>
            </a:br>
            <a:r>
              <a:rPr lang="de-DE" sz="2800" dirty="0" smtClean="0"/>
              <a:t>19. Sitzung </a:t>
            </a:r>
            <a:br>
              <a:rPr lang="de-DE" sz="2800" dirty="0" smtClean="0"/>
            </a:br>
            <a:r>
              <a:rPr lang="de-DE" sz="2800" dirty="0" smtClean="0"/>
              <a:t>der Gebietskooperation Weser-Nethe</a:t>
            </a:r>
            <a:br>
              <a:rPr lang="de-DE" sz="2800" dirty="0" smtClean="0"/>
            </a:br>
            <a:r>
              <a:rPr lang="de-DE" sz="2800" dirty="0" smtClean="0"/>
              <a:t> am 28.05.2013</a:t>
            </a:r>
            <a:br>
              <a:rPr lang="de-DE" sz="2800" dirty="0" smtClean="0"/>
            </a:br>
            <a:r>
              <a:rPr lang="de-DE" sz="2800" dirty="0" smtClean="0"/>
              <a:t>in Holzminden</a:t>
            </a:r>
            <a:br>
              <a:rPr lang="de-DE" sz="2800" dirty="0" smtClean="0"/>
            </a:br>
            <a:r>
              <a:rPr lang="de-DE" sz="2800" dirty="0" smtClean="0"/>
              <a:t/>
            </a:r>
            <a:br>
              <a:rPr lang="de-DE" sz="2800" dirty="0" smtClean="0"/>
            </a:br>
            <a:endParaRPr lang="de-DE" sz="2400" dirty="0" smtClean="0"/>
          </a:p>
        </p:txBody>
      </p:sp>
    </p:spTree>
    <p:extLst>
      <p:ext uri="{BB962C8B-B14F-4D97-AF65-F5344CB8AC3E}">
        <p14:creationId xmlns:p14="http://schemas.microsoft.com/office/powerpoint/2010/main" val="2388334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468313" y="625475"/>
            <a:ext cx="82089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endParaRPr lang="de-DE" sz="2000" b="1"/>
          </a:p>
        </p:txBody>
      </p:sp>
      <p:sp>
        <p:nvSpPr>
          <p:cNvPr id="178182" name="Text Box 6"/>
          <p:cNvSpPr txBox="1">
            <a:spLocks noChangeArrowheads="1"/>
          </p:cNvSpPr>
          <p:nvPr/>
        </p:nvSpPr>
        <p:spPr bwMode="auto">
          <a:xfrm>
            <a:off x="536136" y="892629"/>
            <a:ext cx="7886700"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3200" dirty="0"/>
              <a:t>Nährstoffe in </a:t>
            </a:r>
            <a:r>
              <a:rPr lang="de-DE" sz="3200" dirty="0" smtClean="0"/>
              <a:t>OG </a:t>
            </a:r>
            <a:r>
              <a:rPr lang="de-DE" sz="3200" dirty="0"/>
              <a:t>gemäß der WRRL</a:t>
            </a:r>
          </a:p>
          <a:p>
            <a:endParaRPr lang="de-DE" sz="2200" b="1" dirty="0"/>
          </a:p>
          <a:p>
            <a:r>
              <a:rPr lang="de-DE" b="1" dirty="0"/>
              <a:t>Anhang V „Ökologischer Zustand“:</a:t>
            </a:r>
          </a:p>
          <a:p>
            <a:endParaRPr lang="de-DE" sz="1200" dirty="0"/>
          </a:p>
          <a:p>
            <a:r>
              <a:rPr lang="de-DE" dirty="0"/>
              <a:t>Nährstoffverhältnisse als </a:t>
            </a:r>
            <a:r>
              <a:rPr lang="de-DE" u="sng" dirty="0"/>
              <a:t>allgemeine chemisch-physikalische Parameter</a:t>
            </a:r>
            <a:r>
              <a:rPr lang="de-DE" dirty="0"/>
              <a:t> zur </a:t>
            </a:r>
            <a:r>
              <a:rPr lang="de-DE" b="1" i="1" dirty="0"/>
              <a:t>Unterstützung</a:t>
            </a:r>
            <a:r>
              <a:rPr lang="de-DE" dirty="0"/>
              <a:t> der biologischen Komponenten</a:t>
            </a:r>
          </a:p>
          <a:p>
            <a:endParaRPr lang="de-DE" sz="2000" dirty="0"/>
          </a:p>
          <a:p>
            <a:r>
              <a:rPr lang="de-DE" b="1" dirty="0"/>
              <a:t>Anhang VIII „Chemischer Zustand“:</a:t>
            </a:r>
          </a:p>
          <a:p>
            <a:endParaRPr lang="de-DE" sz="1200" b="1" dirty="0"/>
          </a:p>
          <a:p>
            <a:r>
              <a:rPr lang="de-DE" dirty="0"/>
              <a:t>Nennung von Nitraten und Phosphaten in der „Liste der wichtigsten Schadstoffe“</a:t>
            </a:r>
          </a:p>
        </p:txBody>
      </p:sp>
      <p:sp>
        <p:nvSpPr>
          <p:cNvPr id="2" name="Rechteck 1"/>
          <p:cNvSpPr/>
          <p:nvPr/>
        </p:nvSpPr>
        <p:spPr>
          <a:xfrm>
            <a:off x="1703941" y="4539998"/>
            <a:ext cx="6718895" cy="1532727"/>
          </a:xfrm>
          <a:prstGeom prst="rect">
            <a:avLst/>
          </a:prstGeom>
        </p:spPr>
        <p:txBody>
          <a:bodyPr wrap="square">
            <a:spAutoFit/>
          </a:bodyPr>
          <a:lstStyle/>
          <a:p>
            <a:pPr algn="l">
              <a:lnSpc>
                <a:spcPct val="130000"/>
              </a:lnSpc>
              <a:buFont typeface="Wingdings" pitchFamily="2" charset="2"/>
              <a:buNone/>
            </a:pPr>
            <a:r>
              <a:rPr lang="de-DE" dirty="0" smtClean="0"/>
              <a:t>Nährstoffbelastung kann ein Hindernis auf dem Weg zur Zielerreichung darstellen. Erhöhte Nährstoffkonzentrationen können naturnahe Artenzusammensetzung erschweren bzw. verhindern. </a:t>
            </a:r>
            <a:endParaRPr lang="de-DE" dirty="0"/>
          </a:p>
        </p:txBody>
      </p:sp>
      <p:sp>
        <p:nvSpPr>
          <p:cNvPr id="3" name="Pfeil nach rechts 2"/>
          <p:cNvSpPr/>
          <p:nvPr/>
        </p:nvSpPr>
        <p:spPr bwMode="auto">
          <a:xfrm>
            <a:off x="580512" y="4951417"/>
            <a:ext cx="663749" cy="34979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85964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Text Box 5"/>
          <p:cNvSpPr txBox="1">
            <a:spLocks noChangeArrowheads="1"/>
          </p:cNvSpPr>
          <p:nvPr/>
        </p:nvSpPr>
        <p:spPr bwMode="auto">
          <a:xfrm>
            <a:off x="485774" y="980728"/>
            <a:ext cx="8118673" cy="369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30000"/>
              </a:lnSpc>
            </a:pPr>
            <a:r>
              <a:rPr lang="de-DE" sz="3200" dirty="0"/>
              <a:t>Gemäß </a:t>
            </a:r>
            <a:r>
              <a:rPr lang="de-DE" sz="3200" dirty="0" smtClean="0"/>
              <a:t>Oberflächengewässer-Verordnung</a:t>
            </a:r>
          </a:p>
          <a:p>
            <a:pPr>
              <a:lnSpc>
                <a:spcPct val="130000"/>
              </a:lnSpc>
            </a:pPr>
            <a:endParaRPr lang="de-DE" sz="1600" dirty="0"/>
          </a:p>
          <a:p>
            <a:r>
              <a:rPr lang="de-DE" sz="2000" b="1" dirty="0"/>
              <a:t>Anlage 3:</a:t>
            </a:r>
            <a:r>
              <a:rPr lang="de-DE" sz="2000" dirty="0"/>
              <a:t> N- und P-Verbindungen als </a:t>
            </a:r>
            <a:r>
              <a:rPr lang="de-DE" sz="2000" u="sng" dirty="0"/>
              <a:t>chemisch-physikalische Parameter </a:t>
            </a:r>
            <a:endParaRPr lang="de-DE" sz="2000" dirty="0"/>
          </a:p>
          <a:p>
            <a:endParaRPr lang="de-DE" sz="2000" dirty="0"/>
          </a:p>
          <a:p>
            <a:pPr>
              <a:lnSpc>
                <a:spcPct val="120000"/>
              </a:lnSpc>
            </a:pPr>
            <a:r>
              <a:rPr lang="de-DE" sz="2000" b="1" dirty="0"/>
              <a:t>Anlage 6:</a:t>
            </a:r>
            <a:r>
              <a:rPr lang="de-DE" sz="2000" dirty="0"/>
              <a:t> Nennung typspezifischer Orientierungswerte für Gesamt-P, </a:t>
            </a:r>
            <a:br>
              <a:rPr lang="de-DE" sz="2000" dirty="0"/>
            </a:br>
            <a:r>
              <a:rPr lang="de-DE" sz="2000" dirty="0"/>
              <a:t>	   o-PO</a:t>
            </a:r>
            <a:r>
              <a:rPr lang="de-DE" sz="2000" baseline="-25000" dirty="0"/>
              <a:t>4</a:t>
            </a:r>
            <a:r>
              <a:rPr lang="de-DE" sz="2000" dirty="0"/>
              <a:t>-P und NH</a:t>
            </a:r>
            <a:r>
              <a:rPr lang="de-DE" sz="2000" baseline="-25000" dirty="0"/>
              <a:t>4  </a:t>
            </a:r>
            <a:r>
              <a:rPr lang="de-DE" sz="2000" dirty="0"/>
              <a:t>(Fließgewässer) </a:t>
            </a:r>
            <a:r>
              <a:rPr lang="de-DE" sz="2000" b="1" i="1" dirty="0" smtClean="0"/>
              <a:t>für den sehr guten Zustand </a:t>
            </a:r>
            <a:endParaRPr lang="de-DE" sz="2000" b="1" i="1" dirty="0"/>
          </a:p>
          <a:p>
            <a:endParaRPr lang="de-DE" sz="2000" b="1" i="1" dirty="0"/>
          </a:p>
          <a:p>
            <a:r>
              <a:rPr lang="de-DE" sz="2000" b="1" dirty="0"/>
              <a:t>Anlage 7:</a:t>
            </a:r>
            <a:r>
              <a:rPr lang="de-DE" sz="2000" dirty="0"/>
              <a:t> UQN für den chemischen Zustand 50 mg </a:t>
            </a:r>
            <a:r>
              <a:rPr lang="de-DE" sz="2000" dirty="0" smtClean="0"/>
              <a:t>NO</a:t>
            </a:r>
            <a:r>
              <a:rPr lang="de-DE" sz="2000" baseline="-25000" dirty="0" smtClean="0"/>
              <a:t>3</a:t>
            </a:r>
            <a:r>
              <a:rPr lang="de-DE" sz="2000" dirty="0" smtClean="0"/>
              <a:t>/l </a:t>
            </a:r>
            <a:endParaRPr lang="de-DE" sz="2000" dirty="0"/>
          </a:p>
        </p:txBody>
      </p:sp>
      <p:sp>
        <p:nvSpPr>
          <p:cNvPr id="2" name="Textfeld 1"/>
          <p:cNvSpPr txBox="1"/>
          <p:nvPr/>
        </p:nvSpPr>
        <p:spPr>
          <a:xfrm>
            <a:off x="971600" y="5157192"/>
            <a:ext cx="7632848" cy="923330"/>
          </a:xfrm>
          <a:prstGeom prst="rect">
            <a:avLst/>
          </a:prstGeom>
          <a:noFill/>
        </p:spPr>
        <p:txBody>
          <a:bodyPr wrap="square" rtlCol="0">
            <a:spAutoFit/>
          </a:bodyPr>
          <a:lstStyle/>
          <a:p>
            <a:r>
              <a:rPr lang="de-DE" i="1" dirty="0" smtClean="0"/>
              <a:t>Problem: Anlage 6 nennt nur </a:t>
            </a:r>
            <a:r>
              <a:rPr lang="de-DE" i="1" dirty="0"/>
              <a:t>G</a:t>
            </a:r>
            <a:r>
              <a:rPr lang="de-DE" i="1" dirty="0" smtClean="0"/>
              <a:t>renzwerte für den sehr guten Zustand und das höchste ökologische Potential. WRRL fordert nur guten ökologischen Zustand, gutes ökologisches Potential</a:t>
            </a:r>
            <a:endParaRPr lang="de-DE" i="1" dirty="0"/>
          </a:p>
        </p:txBody>
      </p:sp>
    </p:spTree>
    <p:extLst>
      <p:ext uri="{BB962C8B-B14F-4D97-AF65-F5344CB8AC3E}">
        <p14:creationId xmlns:p14="http://schemas.microsoft.com/office/powerpoint/2010/main" val="713919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0688"/>
            <a:ext cx="8229600" cy="1143000"/>
          </a:xfrm>
        </p:spPr>
        <p:txBody>
          <a:bodyPr/>
          <a:lstStyle/>
          <a:p>
            <a:r>
              <a:rPr lang="de-DE" sz="3200" b="0" dirty="0" smtClean="0"/>
              <a:t>Grenzwerte</a:t>
            </a:r>
            <a:endParaRPr lang="de-DE" sz="3200" b="0" dirty="0"/>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1824000" cy="2610000"/>
          </a:xfrm>
          <a:prstGeom prst="rect">
            <a:avLst/>
          </a:prstGeom>
          <a:noFill/>
          <a:ln>
            <a:noFill/>
          </a:ln>
          <a:effectLst>
            <a:outerShdw dist="152928" dir="2901988"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267744" y="1594903"/>
            <a:ext cx="3960440" cy="1015663"/>
          </a:xfrm>
          <a:prstGeom prst="rect">
            <a:avLst/>
          </a:prstGeom>
          <a:noFill/>
          <a:ln>
            <a:solidFill>
              <a:schemeClr val="accent6">
                <a:lumMod val="40000"/>
                <a:lumOff val="60000"/>
              </a:schemeClr>
            </a:solidFill>
          </a:ln>
        </p:spPr>
        <p:txBody>
          <a:bodyPr wrap="square" rtlCol="0">
            <a:spAutoFit/>
          </a:bodyPr>
          <a:lstStyle/>
          <a:p>
            <a:r>
              <a:rPr lang="de-DE" sz="2000" dirty="0" smtClean="0"/>
              <a:t>LAWA - Güteklassen</a:t>
            </a:r>
          </a:p>
          <a:p>
            <a:r>
              <a:rPr lang="de-DE" sz="2000" dirty="0" smtClean="0"/>
              <a:t>z.B. TP für GK II &lt;=0,15 mg/l</a:t>
            </a:r>
          </a:p>
          <a:p>
            <a:r>
              <a:rPr lang="de-DE" sz="2000" i="1" dirty="0" smtClean="0"/>
              <a:t>90-Perzentil</a:t>
            </a:r>
            <a:endParaRPr lang="de-DE" sz="2000" i="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581" y="2975179"/>
            <a:ext cx="1838325" cy="2524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264745" y="3332184"/>
            <a:ext cx="4610338" cy="1015663"/>
          </a:xfrm>
          <a:prstGeom prst="rect">
            <a:avLst/>
          </a:prstGeom>
          <a:noFill/>
          <a:ln>
            <a:solidFill>
              <a:schemeClr val="accent6">
                <a:lumMod val="40000"/>
                <a:lumOff val="60000"/>
              </a:schemeClr>
            </a:solidFill>
          </a:ln>
        </p:spPr>
        <p:txBody>
          <a:bodyPr wrap="square" rtlCol="0">
            <a:spAutoFit/>
          </a:bodyPr>
          <a:lstStyle/>
          <a:p>
            <a:r>
              <a:rPr lang="de-DE" sz="2000" dirty="0" err="1" smtClean="0"/>
              <a:t>Rakon</a:t>
            </a:r>
            <a:r>
              <a:rPr lang="de-DE" sz="2000" dirty="0" smtClean="0"/>
              <a:t> - Orientierungswerte</a:t>
            </a:r>
          </a:p>
          <a:p>
            <a:r>
              <a:rPr lang="de-DE" sz="2000" dirty="0" smtClean="0"/>
              <a:t>z.B. TP für Tieflandflüsse &lt;= 0,1 mg/l</a:t>
            </a:r>
          </a:p>
          <a:p>
            <a:r>
              <a:rPr lang="de-DE" sz="2000" i="1" dirty="0" smtClean="0"/>
              <a:t>Mittelwert</a:t>
            </a:r>
            <a:endParaRPr lang="de-DE" sz="2000" i="1"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4676102"/>
            <a:ext cx="1695450"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780001" y="5008851"/>
            <a:ext cx="3744416" cy="1015663"/>
          </a:xfrm>
          <a:prstGeom prst="rect">
            <a:avLst/>
          </a:prstGeom>
          <a:noFill/>
          <a:ln>
            <a:solidFill>
              <a:schemeClr val="accent6">
                <a:lumMod val="40000"/>
                <a:lumOff val="60000"/>
              </a:schemeClr>
            </a:solidFill>
          </a:ln>
        </p:spPr>
        <p:txBody>
          <a:bodyPr wrap="square" rtlCol="0">
            <a:spAutoFit/>
          </a:bodyPr>
          <a:lstStyle/>
          <a:p>
            <a:r>
              <a:rPr lang="de-DE" sz="2000" dirty="0" smtClean="0"/>
              <a:t>BLMP - Übergabewert</a:t>
            </a:r>
          </a:p>
          <a:p>
            <a:r>
              <a:rPr lang="de-DE" sz="2000" dirty="0" smtClean="0"/>
              <a:t>TN &lt;= 2,8 mg/l</a:t>
            </a:r>
          </a:p>
          <a:p>
            <a:r>
              <a:rPr lang="de-DE" sz="2000" i="1" dirty="0" smtClean="0"/>
              <a:t>Mittelwert </a:t>
            </a:r>
            <a:endParaRPr lang="de-DE" sz="2000" i="1" dirty="0"/>
          </a:p>
        </p:txBody>
      </p:sp>
    </p:spTree>
    <p:extLst>
      <p:ext uri="{BB962C8B-B14F-4D97-AF65-F5344CB8AC3E}">
        <p14:creationId xmlns:p14="http://schemas.microsoft.com/office/powerpoint/2010/main" val="38119293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52425"/>
            <a:ext cx="8782050" cy="61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632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836712"/>
            <a:ext cx="8229600" cy="1143000"/>
          </a:xfrm>
        </p:spPr>
        <p:txBody>
          <a:bodyPr/>
          <a:lstStyle/>
          <a:p>
            <a:r>
              <a:rPr lang="de-DE" sz="3200" b="0" dirty="0" smtClean="0"/>
              <a:t>Auswertungen</a:t>
            </a:r>
            <a:r>
              <a:rPr lang="de-DE" sz="3200" dirty="0" smtClean="0"/>
              <a:t> </a:t>
            </a:r>
            <a:r>
              <a:rPr lang="de-DE" sz="3200" b="0" dirty="0" smtClean="0"/>
              <a:t>Bearbeitungsgebiete</a:t>
            </a:r>
            <a:endParaRPr lang="de-DE" sz="3200" b="0" dirty="0"/>
          </a:p>
        </p:txBody>
      </p:sp>
      <p:sp>
        <p:nvSpPr>
          <p:cNvPr id="3" name="Inhaltsplatzhalter 2"/>
          <p:cNvSpPr>
            <a:spLocks noGrp="1"/>
          </p:cNvSpPr>
          <p:nvPr>
            <p:ph idx="1"/>
          </p:nvPr>
        </p:nvSpPr>
        <p:spPr>
          <a:xfrm>
            <a:off x="467544" y="1556792"/>
            <a:ext cx="8229600" cy="4680520"/>
          </a:xfrm>
        </p:spPr>
        <p:txBody>
          <a:bodyPr/>
          <a:lstStyle/>
          <a:p>
            <a:r>
              <a:rPr lang="de-DE" sz="2800" dirty="0" smtClean="0"/>
              <a:t>Darstellungen aller verfügbaren Messstellen</a:t>
            </a:r>
          </a:p>
          <a:p>
            <a:r>
              <a:rPr lang="de-DE" sz="2800" dirty="0" smtClean="0"/>
              <a:t>Betrachtung des Gesamtzeitraums 2000 – 2011 (auch unvollständige Datenreihen) </a:t>
            </a:r>
            <a:endParaRPr lang="de-DE" sz="2800" dirty="0"/>
          </a:p>
          <a:p>
            <a:r>
              <a:rPr lang="de-DE" sz="2800" dirty="0" smtClean="0"/>
              <a:t>Bezug </a:t>
            </a:r>
            <a:r>
              <a:rPr lang="de-DE" sz="2800" dirty="0"/>
              <a:t>der Messwerte (ausgewertet) auf LAWA-Güteklassen mit farblicher Darstellung für die Parameter TP, TN, NH4-N und </a:t>
            </a:r>
            <a:r>
              <a:rPr lang="de-DE" sz="2800" dirty="0" smtClean="0"/>
              <a:t> o-PO4-P </a:t>
            </a:r>
          </a:p>
          <a:p>
            <a:pPr marL="400050" lvl="1" indent="0">
              <a:buNone/>
            </a:pPr>
            <a:r>
              <a:rPr lang="de-DE" sz="2400" dirty="0" smtClean="0"/>
              <a:t>(Karte 1)</a:t>
            </a:r>
          </a:p>
          <a:p>
            <a:r>
              <a:rPr lang="de-DE" sz="2800" dirty="0" smtClean="0"/>
              <a:t>Bezug der Messwerte auf </a:t>
            </a:r>
            <a:r>
              <a:rPr lang="de-DE" sz="2800" dirty="0" err="1" smtClean="0"/>
              <a:t>Rakon</a:t>
            </a:r>
            <a:r>
              <a:rPr lang="de-DE" sz="2800" dirty="0" smtClean="0"/>
              <a:t>-Orientierungswerte und BLMP-Grenzwert </a:t>
            </a:r>
          </a:p>
          <a:p>
            <a:pPr marL="400050" lvl="1" indent="0">
              <a:buNone/>
            </a:pPr>
            <a:r>
              <a:rPr lang="de-DE" sz="2400" dirty="0" smtClean="0"/>
              <a:t>(Karte 2)</a:t>
            </a:r>
            <a:endParaRPr lang="de-DE" sz="2400" dirty="0"/>
          </a:p>
        </p:txBody>
      </p:sp>
    </p:spTree>
    <p:extLst>
      <p:ext uri="{BB962C8B-B14F-4D97-AF65-F5344CB8AC3E}">
        <p14:creationId xmlns:p14="http://schemas.microsoft.com/office/powerpoint/2010/main" val="4151175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31640" y="1844824"/>
            <a:ext cx="5544616" cy="369332"/>
          </a:xfrm>
          <a:prstGeom prst="rect">
            <a:avLst/>
          </a:prstGeom>
          <a:noFill/>
        </p:spPr>
        <p:txBody>
          <a:bodyPr wrap="square" rtlCol="0">
            <a:spAutoFit/>
          </a:bodyPr>
          <a:lstStyle/>
          <a:p>
            <a:r>
              <a:rPr lang="de-DE" dirty="0" smtClean="0"/>
              <a:t>Platzhalter für Karte 1 aus BG</a:t>
            </a:r>
            <a:endParaRPr lang="de-DE"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260648"/>
            <a:ext cx="9109139" cy="616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4263409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31640" y="1844824"/>
            <a:ext cx="5544616" cy="369332"/>
          </a:xfrm>
          <a:prstGeom prst="rect">
            <a:avLst/>
          </a:prstGeom>
          <a:noFill/>
        </p:spPr>
        <p:txBody>
          <a:bodyPr wrap="square" rtlCol="0">
            <a:spAutoFit/>
          </a:bodyPr>
          <a:lstStyle/>
          <a:p>
            <a:r>
              <a:rPr lang="de-DE" dirty="0" smtClean="0"/>
              <a:t>Platzhalter für Karte 2 aus BG</a:t>
            </a:r>
            <a:endParaRPr lang="de-DE"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224644"/>
            <a:ext cx="9109139" cy="6182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99286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764704"/>
            <a:ext cx="8229600" cy="936104"/>
          </a:xfrm>
        </p:spPr>
        <p:txBody>
          <a:bodyPr/>
          <a:lstStyle/>
          <a:p>
            <a:r>
              <a:rPr lang="de-DE" sz="3200" b="0" dirty="0" smtClean="0"/>
              <a:t>Ausblick</a:t>
            </a:r>
            <a:endParaRPr lang="de-DE" sz="3200" b="0" dirty="0"/>
          </a:p>
        </p:txBody>
      </p:sp>
      <p:sp>
        <p:nvSpPr>
          <p:cNvPr id="3" name="Inhaltsplatzhalter 2"/>
          <p:cNvSpPr>
            <a:spLocks noGrp="1"/>
          </p:cNvSpPr>
          <p:nvPr>
            <p:ph idx="1"/>
          </p:nvPr>
        </p:nvSpPr>
        <p:spPr>
          <a:xfrm>
            <a:off x="467544" y="1772816"/>
            <a:ext cx="8229600" cy="4320480"/>
          </a:xfrm>
        </p:spPr>
        <p:txBody>
          <a:bodyPr/>
          <a:lstStyle/>
          <a:p>
            <a:r>
              <a:rPr lang="de-DE" sz="2800" dirty="0" smtClean="0"/>
              <a:t>Veröffentlichung der Karten und Auswertungen (auch landesweite Darstellungen) im Sommer</a:t>
            </a:r>
          </a:p>
          <a:p>
            <a:r>
              <a:rPr lang="de-DE" sz="2800" dirty="0" smtClean="0"/>
              <a:t>Nächste Arbeiten:</a:t>
            </a:r>
          </a:p>
          <a:p>
            <a:pPr lvl="1"/>
            <a:r>
              <a:rPr lang="de-DE" sz="2400" dirty="0" smtClean="0"/>
              <a:t>Identifizierung von Maßnahmenräumen und Maßnahmen</a:t>
            </a:r>
          </a:p>
          <a:p>
            <a:pPr lvl="1"/>
            <a:r>
              <a:rPr lang="de-DE" sz="2400" dirty="0" smtClean="0"/>
              <a:t>Gesamtveröffentlichung (inkl. Frachtenbetrachtungen, Maßnahmen) </a:t>
            </a:r>
            <a:endParaRPr lang="de-DE" sz="2400" dirty="0"/>
          </a:p>
        </p:txBody>
      </p:sp>
      <p:pic>
        <p:nvPicPr>
          <p:cNvPr id="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l="29193" t="19563" r="19661" b="5647"/>
          <a:stretch>
            <a:fillRect/>
          </a:stretch>
        </p:blipFill>
        <p:spPr bwMode="auto">
          <a:xfrm>
            <a:off x="6228184" y="4509120"/>
            <a:ext cx="1524000" cy="1744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Tree>
    <p:extLst>
      <p:ext uri="{BB962C8B-B14F-4D97-AF65-F5344CB8AC3E}">
        <p14:creationId xmlns:p14="http://schemas.microsoft.com/office/powerpoint/2010/main" val="640693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1052736"/>
            <a:ext cx="8496300" cy="1008112"/>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3200" b="1" dirty="0" smtClean="0">
                <a:latin typeface="Arial" pitchFamily="34" charset="0"/>
              </a:rPr>
              <a:t>Bestandsaufnahme 2013</a:t>
            </a:r>
          </a:p>
          <a:p>
            <a:pPr>
              <a:defRPr/>
            </a:pPr>
            <a:r>
              <a:rPr lang="de-DE" sz="3200" b="1" dirty="0" smtClean="0">
                <a:solidFill>
                  <a:schemeClr val="tx2"/>
                </a:solidFill>
                <a:latin typeface="Arial" pitchFamily="34" charset="0"/>
              </a:rPr>
              <a:t>Grundwasser</a:t>
            </a:r>
            <a:endParaRPr lang="de-DE" sz="3200" b="1" dirty="0">
              <a:solidFill>
                <a:schemeClr val="tx2"/>
              </a:solidFill>
            </a:endParaRPr>
          </a:p>
        </p:txBody>
      </p:sp>
      <p:sp>
        <p:nvSpPr>
          <p:cNvPr id="2" name="Textfeld 1"/>
          <p:cNvSpPr txBox="1"/>
          <p:nvPr/>
        </p:nvSpPr>
        <p:spPr>
          <a:xfrm>
            <a:off x="755576" y="2564904"/>
            <a:ext cx="7848872" cy="2862322"/>
          </a:xfrm>
          <a:prstGeom prst="rect">
            <a:avLst/>
          </a:prstGeom>
          <a:noFill/>
        </p:spPr>
        <p:txBody>
          <a:bodyPr wrap="square" rtlCol="0">
            <a:spAutoFit/>
          </a:bodyPr>
          <a:lstStyle/>
          <a:p>
            <a:pPr marL="285750" indent="-285750" algn="l">
              <a:spcBef>
                <a:spcPts val="1200"/>
              </a:spcBef>
              <a:spcAft>
                <a:spcPts val="600"/>
              </a:spcAft>
              <a:buFont typeface="Wingdings" pitchFamily="2" charset="2"/>
              <a:buChar char="Ø"/>
            </a:pPr>
            <a:r>
              <a:rPr lang="de-DE" sz="2400" dirty="0" smtClean="0"/>
              <a:t>Anforderungen</a:t>
            </a:r>
          </a:p>
          <a:p>
            <a:pPr marL="285750" indent="-285750" algn="l">
              <a:spcBef>
                <a:spcPts val="1200"/>
              </a:spcBef>
              <a:spcAft>
                <a:spcPts val="600"/>
              </a:spcAft>
              <a:buFont typeface="Wingdings" pitchFamily="2" charset="2"/>
              <a:buChar char="Ø"/>
            </a:pPr>
            <a:r>
              <a:rPr lang="de-DE" sz="2400" dirty="0" smtClean="0"/>
              <a:t>Grundwasserkörperabgrenzung (</a:t>
            </a:r>
            <a:r>
              <a:rPr lang="de-DE" sz="2400" dirty="0" err="1" smtClean="0"/>
              <a:t>shape</a:t>
            </a:r>
            <a:r>
              <a:rPr lang="de-DE" sz="2400" dirty="0" smtClean="0"/>
              <a:t>)</a:t>
            </a:r>
          </a:p>
          <a:p>
            <a:pPr marL="285750" indent="-285750" algn="l">
              <a:spcBef>
                <a:spcPts val="1200"/>
              </a:spcBef>
              <a:spcAft>
                <a:spcPts val="600"/>
              </a:spcAft>
              <a:buFont typeface="Wingdings" pitchFamily="2" charset="2"/>
              <a:buChar char="Ø"/>
            </a:pPr>
            <a:r>
              <a:rPr lang="de-DE" sz="2400" dirty="0" smtClean="0"/>
              <a:t>Grundwassermenge</a:t>
            </a:r>
          </a:p>
          <a:p>
            <a:pPr marL="285750" indent="-285750" algn="l">
              <a:spcBef>
                <a:spcPts val="1200"/>
              </a:spcBef>
              <a:spcAft>
                <a:spcPts val="600"/>
              </a:spcAft>
              <a:buFont typeface="Wingdings" pitchFamily="2" charset="2"/>
              <a:buChar char="Ø"/>
            </a:pPr>
            <a:r>
              <a:rPr lang="de-DE" sz="2400" dirty="0" smtClean="0"/>
              <a:t>Grundwassergüte</a:t>
            </a:r>
          </a:p>
          <a:p>
            <a:pPr marL="285750" indent="-285750" algn="l">
              <a:spcBef>
                <a:spcPts val="1200"/>
              </a:spcBef>
              <a:spcAft>
                <a:spcPts val="600"/>
              </a:spcAft>
              <a:buFont typeface="Wingdings" pitchFamily="2" charset="2"/>
              <a:buChar char="Ø"/>
            </a:pPr>
            <a:r>
              <a:rPr lang="de-DE" sz="2400" dirty="0" smtClean="0"/>
              <a:t>Steckbriefe</a:t>
            </a:r>
            <a:endParaRPr lang="de-DE" sz="2400" dirty="0"/>
          </a:p>
        </p:txBody>
      </p:sp>
    </p:spTree>
    <p:extLst>
      <p:ext uri="{BB962C8B-B14F-4D97-AF65-F5344CB8AC3E}">
        <p14:creationId xmlns:p14="http://schemas.microsoft.com/office/powerpoint/2010/main" val="1558941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386971" y="1034661"/>
            <a:ext cx="8316912" cy="584775"/>
          </a:xfrm>
          <a:prstGeom prst="rect">
            <a:avLst/>
          </a:prstGeom>
          <a:noFill/>
          <a:ln>
            <a:noFill/>
          </a:ln>
          <a:effectLst/>
          <a:extLst>
            <a:ext uri="{909E8E84-426E-40DD-AFC4-6F175D3DCCD1}">
              <a14:hiddenFill xmlns:a14="http://schemas.microsoft.com/office/drawing/2010/main">
                <a:solidFill>
                  <a:srgbClr val="FFFF07"/>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de-DE" sz="3200" dirty="0" smtClean="0"/>
              <a:t>Anforderungen</a:t>
            </a:r>
            <a:endParaRPr lang="de-DE" sz="2400" dirty="0"/>
          </a:p>
        </p:txBody>
      </p:sp>
      <p:sp>
        <p:nvSpPr>
          <p:cNvPr id="2" name="Textfeld 1"/>
          <p:cNvSpPr txBox="1"/>
          <p:nvPr/>
        </p:nvSpPr>
        <p:spPr>
          <a:xfrm>
            <a:off x="386971" y="1897493"/>
            <a:ext cx="8582588" cy="4247317"/>
          </a:xfrm>
          <a:prstGeom prst="rect">
            <a:avLst/>
          </a:prstGeom>
          <a:noFill/>
        </p:spPr>
        <p:txBody>
          <a:bodyPr wrap="square" rtlCol="0">
            <a:spAutoFit/>
          </a:bodyPr>
          <a:lstStyle/>
          <a:p>
            <a:pPr algn="l"/>
            <a:r>
              <a:rPr lang="de-DE" sz="2000" dirty="0" smtClean="0"/>
              <a:t>§ 2 Grundwasser-Verordnung (</a:t>
            </a:r>
            <a:r>
              <a:rPr lang="de-DE" sz="2000" dirty="0" err="1" smtClean="0"/>
              <a:t>GrwV</a:t>
            </a:r>
            <a:r>
              <a:rPr lang="de-DE" sz="2000" dirty="0" smtClean="0"/>
              <a:t>) : </a:t>
            </a:r>
          </a:p>
          <a:p>
            <a:pPr algn="l"/>
            <a:r>
              <a:rPr lang="de-DE" sz="2000" dirty="0"/>
              <a:t>	</a:t>
            </a:r>
            <a:r>
              <a:rPr lang="de-DE" sz="2000" dirty="0" smtClean="0"/>
              <a:t>Beschreibung der Grundwasserkörper</a:t>
            </a:r>
          </a:p>
          <a:p>
            <a:pPr algn="l"/>
            <a:endParaRPr lang="de-DE" sz="2000" dirty="0"/>
          </a:p>
          <a:p>
            <a:pPr marL="285750" indent="-285750" algn="l">
              <a:buFont typeface="Arial" pitchFamily="34" charset="0"/>
              <a:buChar char="•"/>
            </a:pPr>
            <a:r>
              <a:rPr lang="de-DE" sz="2000" dirty="0" smtClean="0"/>
              <a:t>Zum 22.12.2013 und danach alle 6 Jahre</a:t>
            </a:r>
          </a:p>
          <a:p>
            <a:pPr marL="285750" indent="-285750" algn="l">
              <a:buFont typeface="Arial" pitchFamily="34" charset="0"/>
              <a:buChar char="•"/>
            </a:pPr>
            <a:endParaRPr lang="de-DE" sz="2000" dirty="0" smtClean="0"/>
          </a:p>
          <a:p>
            <a:pPr marL="800100" lvl="1" indent="-342900" algn="l">
              <a:spcAft>
                <a:spcPts val="1200"/>
              </a:spcAft>
              <a:buFont typeface="+mj-lt"/>
              <a:buAutoNum type="arabicPeriod"/>
            </a:pPr>
            <a:r>
              <a:rPr lang="de-DE" sz="2000" b="1" dirty="0" smtClean="0"/>
              <a:t>Lage und Grenzen </a:t>
            </a:r>
            <a:r>
              <a:rPr lang="de-DE" sz="2000" dirty="0" smtClean="0"/>
              <a:t>der GWK (Hydrologie, Geologie, Landnutzung)</a:t>
            </a:r>
          </a:p>
          <a:p>
            <a:pPr marL="800100" lvl="1" indent="-342900" algn="l">
              <a:spcAft>
                <a:spcPts val="1200"/>
              </a:spcAft>
              <a:buFont typeface="+mj-lt"/>
              <a:buAutoNum type="arabicPeriod"/>
            </a:pPr>
            <a:r>
              <a:rPr lang="de-DE" sz="2000" b="1" dirty="0" smtClean="0"/>
              <a:t>Beschreibung</a:t>
            </a:r>
            <a:r>
              <a:rPr lang="de-DE" sz="2000" dirty="0" smtClean="0"/>
              <a:t> der Grundwasserkörper (Anlage 1)</a:t>
            </a:r>
          </a:p>
          <a:p>
            <a:pPr marL="1257300" lvl="2" indent="-342900" algn="l">
              <a:spcAft>
                <a:spcPts val="1200"/>
              </a:spcAft>
              <a:buFont typeface="Arial" pitchFamily="34" charset="0"/>
              <a:buChar char="•"/>
            </a:pPr>
            <a:r>
              <a:rPr lang="de-DE" sz="2000" dirty="0" smtClean="0"/>
              <a:t>Belastungen, allgemeine Charakteristik, Abhängigkeiten zum OG</a:t>
            </a:r>
          </a:p>
          <a:p>
            <a:pPr marL="800100" lvl="1" indent="-342900" algn="l">
              <a:spcAft>
                <a:spcPts val="1200"/>
              </a:spcAft>
              <a:buFont typeface="+mj-lt"/>
              <a:buAutoNum type="arabicPeriod"/>
            </a:pPr>
            <a:r>
              <a:rPr lang="de-DE" sz="2000" b="1" dirty="0" smtClean="0"/>
              <a:t>Gefährdungsabschätzung</a:t>
            </a:r>
            <a:r>
              <a:rPr lang="de-DE" sz="2000" dirty="0" smtClean="0"/>
              <a:t>, wie hoch das Risiko ist, dass die GWK aufgrund der Nutzungen die Bewirtschaftungsziele nicht erreichen</a:t>
            </a:r>
          </a:p>
        </p:txBody>
      </p:sp>
    </p:spTree>
    <p:extLst>
      <p:ext uri="{BB962C8B-B14F-4D97-AF65-F5344CB8AC3E}">
        <p14:creationId xmlns:p14="http://schemas.microsoft.com/office/powerpoint/2010/main" val="877263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03548" y="1232756"/>
            <a:ext cx="8229600" cy="1548172"/>
          </a:xfrm>
        </p:spPr>
        <p:txBody>
          <a:bodyPr/>
          <a:lstStyle/>
          <a:p>
            <a:pPr marL="0" indent="0">
              <a:buNone/>
            </a:pPr>
            <a:r>
              <a:rPr lang="de-DE" dirty="0" smtClean="0"/>
              <a:t>TOP 2: Allgemeine Informationen aus der Flussgebietseinheit</a:t>
            </a:r>
            <a:endParaRPr lang="de-DE" dirty="0"/>
          </a:p>
        </p:txBody>
      </p:sp>
      <p:sp>
        <p:nvSpPr>
          <p:cNvPr id="4" name="Textfeld 3"/>
          <p:cNvSpPr txBox="1"/>
          <p:nvPr/>
        </p:nvSpPr>
        <p:spPr>
          <a:xfrm>
            <a:off x="719572" y="2960948"/>
            <a:ext cx="6876764" cy="369332"/>
          </a:xfrm>
          <a:prstGeom prst="rect">
            <a:avLst/>
          </a:prstGeom>
          <a:noFill/>
        </p:spPr>
        <p:txBody>
          <a:bodyPr wrap="square" rtlCol="0">
            <a:spAutoFit/>
          </a:bodyPr>
          <a:lstStyle/>
          <a:p>
            <a:r>
              <a:rPr lang="de-DE" dirty="0" smtClean="0"/>
              <a:t>a) Kalender Wichtige Wasserbewirtschaftungsfragen</a:t>
            </a:r>
          </a:p>
        </p:txBody>
      </p:sp>
      <p:sp>
        <p:nvSpPr>
          <p:cNvPr id="5" name="Textfeld 4"/>
          <p:cNvSpPr txBox="1"/>
          <p:nvPr/>
        </p:nvSpPr>
        <p:spPr>
          <a:xfrm>
            <a:off x="1461726" y="3725719"/>
            <a:ext cx="6120680" cy="646331"/>
          </a:xfrm>
          <a:prstGeom prst="rect">
            <a:avLst/>
          </a:prstGeom>
          <a:noFill/>
        </p:spPr>
        <p:txBody>
          <a:bodyPr wrap="square" rtlCol="0">
            <a:spAutoFit/>
          </a:bodyPr>
          <a:lstStyle/>
          <a:p>
            <a:pPr algn="l"/>
            <a:r>
              <a:rPr lang="de-DE" dirty="0" smtClean="0"/>
              <a:t>b) Gewässergütekarten</a:t>
            </a:r>
          </a:p>
          <a:p>
            <a:pPr algn="l"/>
            <a:r>
              <a:rPr lang="de-DE" dirty="0"/>
              <a:t> </a:t>
            </a:r>
            <a:r>
              <a:rPr lang="de-DE" dirty="0" smtClean="0"/>
              <a:t>   Bestandsaufnahme Grundwasser</a:t>
            </a:r>
            <a:endParaRPr lang="de-DE" dirty="0"/>
          </a:p>
        </p:txBody>
      </p:sp>
      <p:sp>
        <p:nvSpPr>
          <p:cNvPr id="6" name="Textfeld 5"/>
          <p:cNvSpPr txBox="1"/>
          <p:nvPr/>
        </p:nvSpPr>
        <p:spPr>
          <a:xfrm>
            <a:off x="1461726" y="4718800"/>
            <a:ext cx="6264696" cy="369332"/>
          </a:xfrm>
          <a:prstGeom prst="rect">
            <a:avLst/>
          </a:prstGeom>
          <a:noFill/>
        </p:spPr>
        <p:txBody>
          <a:bodyPr wrap="square" rtlCol="0">
            <a:spAutoFit/>
          </a:bodyPr>
          <a:lstStyle/>
          <a:p>
            <a:pPr algn="l"/>
            <a:r>
              <a:rPr lang="de-DE" dirty="0" smtClean="0"/>
              <a:t>c) Feinsedimentstudie</a:t>
            </a:r>
            <a:endParaRPr lang="de-DE" dirty="0"/>
          </a:p>
        </p:txBody>
      </p:sp>
    </p:spTree>
    <p:extLst>
      <p:ext uri="{BB962C8B-B14F-4D97-AF65-F5344CB8AC3E}">
        <p14:creationId xmlns:p14="http://schemas.microsoft.com/office/powerpoint/2010/main" val="3603602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67544" y="908720"/>
            <a:ext cx="8229600" cy="864096"/>
          </a:xfrm>
        </p:spPr>
        <p:txBody>
          <a:bodyPr/>
          <a:lstStyle/>
          <a:p>
            <a:r>
              <a:rPr lang="de-DE" sz="2800" b="0" dirty="0" smtClean="0"/>
              <a:t>Weitergehende</a:t>
            </a:r>
            <a:r>
              <a:rPr lang="de-DE" sz="2800" dirty="0" smtClean="0"/>
              <a:t> </a:t>
            </a:r>
            <a:r>
              <a:rPr lang="de-DE" sz="2800" b="0" dirty="0" smtClean="0"/>
              <a:t>Beschreibung</a:t>
            </a:r>
            <a:endParaRPr lang="de-DE" sz="2800" b="0" dirty="0"/>
          </a:p>
        </p:txBody>
      </p:sp>
      <p:sp>
        <p:nvSpPr>
          <p:cNvPr id="8" name="Inhaltsplatzhalter 7"/>
          <p:cNvSpPr>
            <a:spLocks noGrp="1"/>
          </p:cNvSpPr>
          <p:nvPr>
            <p:ph idx="1"/>
          </p:nvPr>
        </p:nvSpPr>
        <p:spPr>
          <a:xfrm>
            <a:off x="457200" y="1772816"/>
            <a:ext cx="8229600" cy="4353347"/>
          </a:xfrm>
        </p:spPr>
        <p:txBody>
          <a:bodyPr/>
          <a:lstStyle/>
          <a:p>
            <a:pPr marL="0" indent="0">
              <a:buNone/>
            </a:pPr>
            <a:r>
              <a:rPr lang="de-DE" sz="2400" dirty="0" smtClean="0"/>
              <a:t>§ 3 </a:t>
            </a:r>
            <a:r>
              <a:rPr lang="de-DE" sz="2400" dirty="0" err="1" smtClean="0"/>
              <a:t>GrwV</a:t>
            </a:r>
            <a:r>
              <a:rPr lang="de-DE" sz="2400" dirty="0" smtClean="0"/>
              <a:t>: Gefährdete Grundwasserkörper</a:t>
            </a:r>
          </a:p>
          <a:p>
            <a:pPr marL="0" indent="0">
              <a:buNone/>
            </a:pPr>
            <a:endParaRPr lang="de-DE" sz="2400" dirty="0"/>
          </a:p>
          <a:p>
            <a:pPr marL="0" indent="0">
              <a:buNone/>
            </a:pPr>
            <a:r>
              <a:rPr lang="de-DE" sz="2400" dirty="0" smtClean="0"/>
              <a:t>Grundwasserkörper, die die Bewirtschaftungsziele wahrscheinlich verfehlen, sind als gefährdet einzustufen. </a:t>
            </a:r>
          </a:p>
          <a:p>
            <a:pPr marL="0" indent="0">
              <a:buNone/>
            </a:pPr>
            <a:endParaRPr lang="de-DE" sz="2000" dirty="0" smtClean="0"/>
          </a:p>
          <a:p>
            <a:pPr marL="0" indent="0">
              <a:buNone/>
            </a:pPr>
            <a:r>
              <a:rPr lang="de-DE" sz="2400" dirty="0" smtClean="0"/>
              <a:t>Weitergehende Beschreibung notwendig (Anlage1, Nr. 2):</a:t>
            </a:r>
          </a:p>
          <a:p>
            <a:r>
              <a:rPr lang="de-DE" sz="2000" dirty="0" smtClean="0"/>
              <a:t>Auswirkungen menschlicher Auswirkungen sind zu beschreiben</a:t>
            </a:r>
          </a:p>
          <a:p>
            <a:r>
              <a:rPr lang="de-DE" sz="2000" dirty="0" smtClean="0"/>
              <a:t>Weitergehende Informationen zu Hydrogeologie und Geologie, Deckschichten, Grundwasserfließrichtung, Landökosysteme (LÖS), die in Verbindung zu GWK stehen</a:t>
            </a:r>
          </a:p>
          <a:p>
            <a:pPr marL="0" indent="0">
              <a:buNone/>
            </a:pPr>
            <a:endParaRPr lang="de-DE" sz="2000" dirty="0" smtClean="0"/>
          </a:p>
          <a:p>
            <a:pPr marL="0" indent="0">
              <a:buNone/>
            </a:pPr>
            <a:endParaRPr lang="de-DE" sz="2000" dirty="0"/>
          </a:p>
        </p:txBody>
      </p:sp>
    </p:spTree>
    <p:extLst>
      <p:ext uri="{BB962C8B-B14F-4D97-AF65-F5344CB8AC3E}">
        <p14:creationId xmlns:p14="http://schemas.microsoft.com/office/powerpoint/2010/main" val="71510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l="-2" r="47797" b="36404"/>
          <a:stretch>
            <a:fillRect/>
          </a:stretch>
        </p:blipFill>
        <p:spPr bwMode="auto">
          <a:xfrm>
            <a:off x="755650" y="981075"/>
            <a:ext cx="8042275" cy="5319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l="27144" t="9767" r="13132" b="5414"/>
          <a:stretch>
            <a:fillRect/>
          </a:stretch>
        </p:blipFill>
        <p:spPr bwMode="auto">
          <a:xfrm>
            <a:off x="3452813" y="1728788"/>
            <a:ext cx="5351462"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feld 10"/>
          <p:cNvSpPr txBox="1">
            <a:spLocks noChangeArrowheads="1"/>
          </p:cNvSpPr>
          <p:nvPr/>
        </p:nvSpPr>
        <p:spPr bwMode="auto">
          <a:xfrm>
            <a:off x="1547813" y="333375"/>
            <a:ext cx="64119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2"/>
                </a:solidFill>
                <a:latin typeface="Arial" charset="0"/>
              </a:defRPr>
            </a:lvl1pPr>
            <a:lvl2pPr marL="742950" indent="-285750">
              <a:defRPr sz="3200" b="1">
                <a:solidFill>
                  <a:schemeClr val="tx2"/>
                </a:solidFill>
                <a:latin typeface="Arial" charset="0"/>
              </a:defRPr>
            </a:lvl2pPr>
            <a:lvl3pPr marL="1143000" indent="-228600">
              <a:defRPr sz="3200" b="1">
                <a:solidFill>
                  <a:schemeClr val="tx2"/>
                </a:solidFill>
                <a:latin typeface="Arial" charset="0"/>
              </a:defRPr>
            </a:lvl3pPr>
            <a:lvl4pPr marL="1600200" indent="-228600">
              <a:defRPr sz="3200" b="1">
                <a:solidFill>
                  <a:schemeClr val="tx2"/>
                </a:solidFill>
                <a:latin typeface="Arial" charset="0"/>
              </a:defRPr>
            </a:lvl4pPr>
            <a:lvl5pPr marL="2057400" indent="-228600">
              <a:defRPr sz="3200" b="1">
                <a:solidFill>
                  <a:schemeClr val="tx2"/>
                </a:solidFill>
                <a:latin typeface="Arial" charset="0"/>
              </a:defRPr>
            </a:lvl5pPr>
            <a:lvl6pPr marL="2514600" indent="-228600" algn="ctr" eaLnBrk="0" fontAlgn="base" hangingPunct="0">
              <a:spcBef>
                <a:spcPct val="0"/>
              </a:spcBef>
              <a:spcAft>
                <a:spcPct val="0"/>
              </a:spcAft>
              <a:defRPr sz="3200" b="1">
                <a:solidFill>
                  <a:schemeClr val="tx2"/>
                </a:solidFill>
                <a:latin typeface="Arial" charset="0"/>
              </a:defRPr>
            </a:lvl6pPr>
            <a:lvl7pPr marL="2971800" indent="-228600" algn="ctr" eaLnBrk="0" fontAlgn="base" hangingPunct="0">
              <a:spcBef>
                <a:spcPct val="0"/>
              </a:spcBef>
              <a:spcAft>
                <a:spcPct val="0"/>
              </a:spcAft>
              <a:defRPr sz="3200" b="1">
                <a:solidFill>
                  <a:schemeClr val="tx2"/>
                </a:solidFill>
                <a:latin typeface="Arial" charset="0"/>
              </a:defRPr>
            </a:lvl7pPr>
            <a:lvl8pPr marL="3429000" indent="-228600" algn="ctr" eaLnBrk="0" fontAlgn="base" hangingPunct="0">
              <a:spcBef>
                <a:spcPct val="0"/>
              </a:spcBef>
              <a:spcAft>
                <a:spcPct val="0"/>
              </a:spcAft>
              <a:defRPr sz="3200" b="1">
                <a:solidFill>
                  <a:schemeClr val="tx2"/>
                </a:solidFill>
                <a:latin typeface="Arial" charset="0"/>
              </a:defRPr>
            </a:lvl8pPr>
            <a:lvl9pPr marL="3886200" indent="-228600" algn="ctr" eaLnBrk="0" fontAlgn="base" hangingPunct="0">
              <a:spcBef>
                <a:spcPct val="0"/>
              </a:spcBef>
              <a:spcAft>
                <a:spcPct val="0"/>
              </a:spcAft>
              <a:defRPr sz="3200" b="1">
                <a:solidFill>
                  <a:schemeClr val="tx2"/>
                </a:solidFill>
                <a:latin typeface="Arial" charset="0"/>
              </a:defRPr>
            </a:lvl9pPr>
          </a:lstStyle>
          <a:p>
            <a:pPr eaLnBrk="1" hangingPunct="1">
              <a:lnSpc>
                <a:spcPct val="150000"/>
              </a:lnSpc>
            </a:pPr>
            <a:r>
              <a:rPr lang="de-DE" sz="2800" b="0" dirty="0" smtClean="0">
                <a:solidFill>
                  <a:schemeClr val="tx1"/>
                </a:solidFill>
                <a:latin typeface="Calibri" pitchFamily="34" charset="0"/>
                <a:cs typeface="Arial" charset="0"/>
              </a:rPr>
              <a:t>Grundwasserkörper - Abgrenzung</a:t>
            </a:r>
            <a:endParaRPr lang="de-DE" sz="2800" b="0" dirty="0">
              <a:solidFill>
                <a:schemeClr val="tx1"/>
              </a:solidFill>
              <a:latin typeface="Calibri" pitchFamily="34" charset="0"/>
              <a:cs typeface="Arial" charset="0"/>
            </a:endParaRPr>
          </a:p>
        </p:txBody>
      </p:sp>
    </p:spTree>
    <p:extLst>
      <p:ext uri="{BB962C8B-B14F-4D97-AF65-F5344CB8AC3E}">
        <p14:creationId xmlns:p14="http://schemas.microsoft.com/office/powerpoint/2010/main" val="16348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4704"/>
            <a:ext cx="8229600" cy="1143000"/>
          </a:xfrm>
        </p:spPr>
        <p:txBody>
          <a:bodyPr/>
          <a:lstStyle/>
          <a:p>
            <a:r>
              <a:rPr lang="de-DE" sz="2800" b="0" dirty="0" smtClean="0"/>
              <a:t>Grundwassermenge</a:t>
            </a:r>
            <a:endParaRPr lang="de-DE" sz="2800" b="0" dirty="0"/>
          </a:p>
        </p:txBody>
      </p:sp>
      <p:sp>
        <p:nvSpPr>
          <p:cNvPr id="3" name="Inhaltsplatzhalter 2"/>
          <p:cNvSpPr>
            <a:spLocks noGrp="1"/>
          </p:cNvSpPr>
          <p:nvPr>
            <p:ph idx="1"/>
          </p:nvPr>
        </p:nvSpPr>
        <p:spPr>
          <a:xfrm>
            <a:off x="539552" y="1412776"/>
            <a:ext cx="8229600" cy="4853136"/>
          </a:xfrm>
        </p:spPr>
        <p:txBody>
          <a:bodyPr/>
          <a:lstStyle/>
          <a:p>
            <a:r>
              <a:rPr lang="de-DE" sz="2000" dirty="0" smtClean="0"/>
              <a:t>§ 4 </a:t>
            </a:r>
            <a:r>
              <a:rPr lang="de-DE" sz="2000" dirty="0" err="1" smtClean="0"/>
              <a:t>GrwV</a:t>
            </a:r>
            <a:r>
              <a:rPr lang="de-DE" sz="2000" dirty="0" smtClean="0"/>
              <a:t> – Einstufung des mengenmäßigen Zustandes (BWP)</a:t>
            </a:r>
          </a:p>
          <a:p>
            <a:endParaRPr lang="de-DE" sz="2000" dirty="0" smtClean="0"/>
          </a:p>
          <a:p>
            <a:pPr marL="0" indent="0">
              <a:buNone/>
            </a:pPr>
            <a:r>
              <a:rPr lang="de-DE" sz="2400" dirty="0" smtClean="0"/>
              <a:t>Kriterien:</a:t>
            </a:r>
          </a:p>
          <a:p>
            <a:r>
              <a:rPr lang="de-DE" sz="2000" dirty="0" smtClean="0"/>
              <a:t>Mittlere jährliche Entnahme übersteigt nicht das Dargebot</a:t>
            </a:r>
          </a:p>
          <a:p>
            <a:r>
              <a:rPr lang="de-DE" sz="2000" dirty="0" smtClean="0"/>
              <a:t>Keine negativen Trendentwicklungen der Wasserstände</a:t>
            </a:r>
          </a:p>
          <a:p>
            <a:pPr marL="0" indent="0">
              <a:buNone/>
            </a:pPr>
            <a:endParaRPr lang="de-DE" sz="2000" dirty="0" smtClean="0"/>
          </a:p>
          <a:p>
            <a:pPr marL="0" indent="0">
              <a:buNone/>
            </a:pPr>
            <a:r>
              <a:rPr lang="de-DE" sz="2400" dirty="0" smtClean="0"/>
              <a:t>Menschliche Tätigkeiten führen </a:t>
            </a:r>
            <a:r>
              <a:rPr lang="de-DE" sz="2400" b="1" dirty="0" smtClean="0"/>
              <a:t>nicht </a:t>
            </a:r>
            <a:r>
              <a:rPr lang="de-DE" sz="2400" dirty="0" smtClean="0"/>
              <a:t>dazu, dass</a:t>
            </a:r>
          </a:p>
          <a:p>
            <a:r>
              <a:rPr lang="de-DE" sz="2000" dirty="0" smtClean="0"/>
              <a:t>Einhaltung der Bewirtschaftungsziele für OG, die mit dem GWK in Verbindung stehen, gefährdet ist.</a:t>
            </a:r>
          </a:p>
          <a:p>
            <a:r>
              <a:rPr lang="de-DE" sz="2000" dirty="0" smtClean="0"/>
              <a:t>verschlechternde Beeinflussung für OG</a:t>
            </a:r>
          </a:p>
          <a:p>
            <a:r>
              <a:rPr lang="de-DE" sz="2000" dirty="0" smtClean="0"/>
              <a:t>signifikante Schädigung der grundwasserabhängigen  Landökosysteme</a:t>
            </a:r>
          </a:p>
          <a:p>
            <a:r>
              <a:rPr lang="de-DE" sz="2000" dirty="0" smtClean="0"/>
              <a:t>Zustrom von Salzwasser</a:t>
            </a:r>
          </a:p>
          <a:p>
            <a:endParaRPr lang="de-DE" sz="2000" dirty="0" smtClean="0"/>
          </a:p>
          <a:p>
            <a:endParaRPr lang="de-DE" sz="2000" dirty="0"/>
          </a:p>
        </p:txBody>
      </p:sp>
    </p:spTree>
    <p:extLst>
      <p:ext uri="{BB962C8B-B14F-4D97-AF65-F5344CB8AC3E}">
        <p14:creationId xmlns:p14="http://schemas.microsoft.com/office/powerpoint/2010/main" val="1889116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8229600" cy="864096"/>
          </a:xfrm>
        </p:spPr>
        <p:txBody>
          <a:bodyPr/>
          <a:lstStyle/>
          <a:p>
            <a:r>
              <a:rPr lang="de-DE" sz="2800" b="0" dirty="0" smtClean="0"/>
              <a:t>Arbeiten</a:t>
            </a:r>
            <a:r>
              <a:rPr lang="de-DE" sz="2800" dirty="0" smtClean="0"/>
              <a:t> </a:t>
            </a:r>
            <a:r>
              <a:rPr lang="de-DE" sz="2800" b="0" dirty="0" smtClean="0"/>
              <a:t>im</a:t>
            </a:r>
            <a:r>
              <a:rPr lang="de-DE" sz="2800" dirty="0" smtClean="0"/>
              <a:t> </a:t>
            </a:r>
            <a:r>
              <a:rPr lang="de-DE" sz="2800" b="0" dirty="0" smtClean="0"/>
              <a:t>Bereich</a:t>
            </a:r>
            <a:r>
              <a:rPr lang="de-DE" sz="2800" dirty="0" smtClean="0"/>
              <a:t> </a:t>
            </a:r>
            <a:r>
              <a:rPr lang="de-DE" sz="2800" b="0" dirty="0" smtClean="0"/>
              <a:t>GW-Menge für die </a:t>
            </a:r>
            <a:br>
              <a:rPr lang="de-DE" sz="2800" b="0" dirty="0" smtClean="0"/>
            </a:br>
            <a:r>
              <a:rPr lang="de-DE" sz="2800" b="0" dirty="0" smtClean="0"/>
              <a:t>Bestandsaufnahme</a:t>
            </a:r>
            <a:r>
              <a:rPr lang="de-DE" sz="2800" dirty="0" smtClean="0"/>
              <a:t> </a:t>
            </a:r>
            <a:endParaRPr lang="de-DE" sz="2800" dirty="0"/>
          </a:p>
        </p:txBody>
      </p:sp>
      <p:sp>
        <p:nvSpPr>
          <p:cNvPr id="3" name="Inhaltsplatzhalter 2"/>
          <p:cNvSpPr>
            <a:spLocks noGrp="1"/>
          </p:cNvSpPr>
          <p:nvPr>
            <p:ph idx="1"/>
          </p:nvPr>
        </p:nvSpPr>
        <p:spPr>
          <a:xfrm>
            <a:off x="467544" y="2204864"/>
            <a:ext cx="8229600" cy="3672408"/>
          </a:xfrm>
        </p:spPr>
        <p:txBody>
          <a:bodyPr/>
          <a:lstStyle/>
          <a:p>
            <a:r>
              <a:rPr lang="de-DE" sz="2400" dirty="0" smtClean="0"/>
              <a:t>Aktualisierung des Überblicksmessnetzes „Menge“</a:t>
            </a:r>
          </a:p>
          <a:p>
            <a:r>
              <a:rPr lang="de-DE" sz="2400" dirty="0" smtClean="0"/>
              <a:t>Aktualisierung der erfassten Wasserrechte und tatsächlichen Entnahmen (WBE)</a:t>
            </a:r>
          </a:p>
          <a:p>
            <a:r>
              <a:rPr lang="de-DE" sz="2400" dirty="0" smtClean="0"/>
              <a:t>Aktualisierung der GW-neubildung (LBEG)</a:t>
            </a:r>
          </a:p>
          <a:p>
            <a:r>
              <a:rPr lang="de-DE" sz="2400" dirty="0" smtClean="0"/>
              <a:t>Ganglinienauswertung nach  Grimm-</a:t>
            </a:r>
            <a:r>
              <a:rPr lang="de-DE" sz="2400" dirty="0" err="1" smtClean="0"/>
              <a:t>Strele</a:t>
            </a:r>
            <a:endParaRPr lang="de-DE" sz="2400" dirty="0" smtClean="0"/>
          </a:p>
          <a:p>
            <a:r>
              <a:rPr lang="de-DE" sz="2400" dirty="0" smtClean="0"/>
              <a:t>Risikoanalyse Salzintrusion</a:t>
            </a:r>
          </a:p>
          <a:p>
            <a:r>
              <a:rPr lang="de-DE" sz="2400" dirty="0" smtClean="0"/>
              <a:t>Risikoanalyse Fließgewässer</a:t>
            </a:r>
          </a:p>
          <a:p>
            <a:r>
              <a:rPr lang="de-DE" sz="2400" dirty="0" smtClean="0"/>
              <a:t>Risikoanalyse grundwasserabhängige LÖS</a:t>
            </a:r>
            <a:endParaRPr lang="de-DE" sz="2400" dirty="0"/>
          </a:p>
        </p:txBody>
      </p:sp>
    </p:spTree>
    <p:extLst>
      <p:ext uri="{BB962C8B-B14F-4D97-AF65-F5344CB8AC3E}">
        <p14:creationId xmlns:p14="http://schemas.microsoft.com/office/powerpoint/2010/main" val="2414891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t>Grundwassergüte</a:t>
            </a:r>
            <a:endParaRPr lang="de-DE" b="0" dirty="0"/>
          </a:p>
        </p:txBody>
      </p:sp>
      <p:sp>
        <p:nvSpPr>
          <p:cNvPr id="3" name="Inhaltsplatzhalter 2"/>
          <p:cNvSpPr>
            <a:spLocks noGrp="1"/>
          </p:cNvSpPr>
          <p:nvPr>
            <p:ph idx="1"/>
          </p:nvPr>
        </p:nvSpPr>
        <p:spPr/>
        <p:txBody>
          <a:bodyPr/>
          <a:lstStyle/>
          <a:p>
            <a:r>
              <a:rPr lang="de-DE" sz="2400" dirty="0"/>
              <a:t>§ </a:t>
            </a:r>
            <a:r>
              <a:rPr lang="de-DE" sz="2400" dirty="0" smtClean="0"/>
              <a:t>5 </a:t>
            </a:r>
            <a:r>
              <a:rPr lang="de-DE" sz="2400" dirty="0" err="1"/>
              <a:t>GrwV</a:t>
            </a:r>
            <a:r>
              <a:rPr lang="de-DE" sz="2400" dirty="0"/>
              <a:t> – </a:t>
            </a:r>
            <a:r>
              <a:rPr lang="de-DE" sz="2400" dirty="0" smtClean="0"/>
              <a:t>Kriterien für die Beurteilung chemischen Zustandes (BWP)</a:t>
            </a:r>
            <a:endParaRPr lang="de-DE" sz="2400" dirty="0"/>
          </a:p>
          <a:p>
            <a:pPr marL="0" indent="0">
              <a:buNone/>
            </a:pPr>
            <a:endParaRPr lang="de-DE" sz="2000" dirty="0" smtClean="0"/>
          </a:p>
          <a:p>
            <a:pPr marL="0" indent="0">
              <a:buNone/>
            </a:pPr>
            <a:r>
              <a:rPr lang="de-DE" sz="2400" dirty="0" smtClean="0"/>
              <a:t>Kriterien:</a:t>
            </a:r>
          </a:p>
          <a:p>
            <a:r>
              <a:rPr lang="de-DE" sz="2000" dirty="0" smtClean="0"/>
              <a:t>Schwellenwerte gemäß Anlage 2 (Nitrat, PSM, z.B. Quecksilber) </a:t>
            </a:r>
          </a:p>
          <a:p>
            <a:pPr marL="0" indent="0">
              <a:buNone/>
            </a:pPr>
            <a:endParaRPr lang="de-DE" sz="2000" dirty="0"/>
          </a:p>
          <a:p>
            <a:pPr marL="0" indent="0">
              <a:buNone/>
            </a:pPr>
            <a:r>
              <a:rPr lang="de-DE" sz="2400" dirty="0" smtClean="0"/>
              <a:t>Ein </a:t>
            </a:r>
            <a:r>
              <a:rPr lang="de-DE" sz="2400" dirty="0"/>
              <a:t>G</a:t>
            </a:r>
            <a:r>
              <a:rPr lang="de-DE" sz="2400" dirty="0" smtClean="0"/>
              <a:t>rundwasserkörper ist gut, wenn</a:t>
            </a:r>
          </a:p>
          <a:p>
            <a:pPr>
              <a:buFont typeface="Wingdings" pitchFamily="2" charset="2"/>
              <a:buChar char="§"/>
            </a:pPr>
            <a:r>
              <a:rPr lang="de-DE" sz="2000" dirty="0" smtClean="0"/>
              <a:t>Schwellenwerte nicht überschritten werden</a:t>
            </a:r>
          </a:p>
          <a:p>
            <a:pPr>
              <a:buFont typeface="Wingdings" pitchFamily="2" charset="2"/>
              <a:buChar char="§"/>
            </a:pPr>
            <a:r>
              <a:rPr lang="de-DE" sz="2000" dirty="0" smtClean="0"/>
              <a:t>Die GW-beschaffenheit keine signifikante Verschlechterung der OG zur Folge hat</a:t>
            </a:r>
          </a:p>
          <a:p>
            <a:pPr>
              <a:buFont typeface="Wingdings" pitchFamily="2" charset="2"/>
              <a:buChar char="§"/>
            </a:pPr>
            <a:r>
              <a:rPr lang="de-DE" sz="2000" dirty="0" smtClean="0"/>
              <a:t>Die GW-beschaffenheit nicht zu einer Schädigung der grundwasserabhängigen LÖS führt</a:t>
            </a:r>
          </a:p>
          <a:p>
            <a:pPr>
              <a:buFont typeface="Wingdings" pitchFamily="2" charset="2"/>
              <a:buChar char="§"/>
            </a:pPr>
            <a:endParaRPr lang="de-DE" sz="2000" dirty="0"/>
          </a:p>
        </p:txBody>
      </p:sp>
    </p:spTree>
    <p:extLst>
      <p:ext uri="{BB962C8B-B14F-4D97-AF65-F5344CB8AC3E}">
        <p14:creationId xmlns:p14="http://schemas.microsoft.com/office/powerpoint/2010/main" val="1187997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ChangeArrowheads="1"/>
          </p:cNvSpPr>
          <p:nvPr/>
        </p:nvSpPr>
        <p:spPr bwMode="auto">
          <a:xfrm>
            <a:off x="395288" y="1046163"/>
            <a:ext cx="8640762"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l" eaLnBrk="1" hangingPunct="1">
              <a:defRPr/>
            </a:pPr>
            <a:r>
              <a:rPr lang="de-DE" sz="2800" b="0" dirty="0" smtClean="0"/>
              <a:t>Grundwassergüte – Datenzusammenstellung  für Bestandsaufnahme</a:t>
            </a:r>
          </a:p>
          <a:p>
            <a:pPr marL="457200" indent="-457200" algn="l">
              <a:defRPr/>
            </a:pPr>
            <a:endParaRPr lang="de-DE" sz="1000" b="0" u="sng" dirty="0">
              <a:solidFill>
                <a:schemeClr val="tx1"/>
              </a:solidFill>
              <a:effectLst>
                <a:outerShdw blurRad="38100" dist="38100" dir="2700000" algn="tl">
                  <a:srgbClr val="FFFFFF"/>
                </a:outerShdw>
              </a:effectLst>
            </a:endParaRPr>
          </a:p>
          <a:p>
            <a:pPr marL="457200" indent="-457200" algn="l">
              <a:defRPr/>
            </a:pPr>
            <a:r>
              <a:rPr lang="de-DE" sz="2400" b="0" u="sng" dirty="0">
                <a:solidFill>
                  <a:schemeClr val="tx1"/>
                </a:solidFill>
                <a:effectLst>
                  <a:outerShdw blurRad="38100" dist="38100" dir="2700000" algn="tl">
                    <a:srgbClr val="FFFFFF"/>
                  </a:outerShdw>
                </a:effectLst>
              </a:rPr>
              <a:t>Emission</a:t>
            </a:r>
          </a:p>
          <a:p>
            <a:pPr marL="457200" indent="-457200" algn="l">
              <a:defRPr/>
            </a:pPr>
            <a:endParaRPr lang="de-DE" sz="24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 </a:t>
            </a:r>
            <a:r>
              <a:rPr lang="de-DE" sz="2000" b="0" u="sng" dirty="0">
                <a:solidFill>
                  <a:schemeClr val="tx1"/>
                </a:solidFill>
                <a:effectLst>
                  <a:outerShdw blurRad="38100" dist="38100" dir="2700000" algn="tl">
                    <a:srgbClr val="FFFFFF"/>
                  </a:outerShdw>
                </a:effectLst>
              </a:rPr>
              <a:t>Lokal:</a:t>
            </a:r>
            <a:r>
              <a:rPr lang="de-DE" sz="2000" b="0" dirty="0">
                <a:solidFill>
                  <a:schemeClr val="tx1"/>
                </a:solidFill>
                <a:effectLst>
                  <a:outerShdw blurRad="38100" dist="38100" dir="2700000" algn="tl">
                    <a:srgbClr val="FFFFFF"/>
                  </a:outerShdw>
                </a:effectLst>
              </a:rPr>
              <a:t> Modellbetriebe: </a:t>
            </a:r>
          </a:p>
          <a:p>
            <a:pPr marL="1371600" lvl="2" indent="-457200" algn="l">
              <a:buFont typeface="Wingdings" pitchFamily="2" charset="2"/>
              <a:buChar char="§"/>
              <a:defRPr/>
            </a:pPr>
            <a:r>
              <a:rPr lang="de-DE" sz="2000" b="0" dirty="0">
                <a:solidFill>
                  <a:schemeClr val="tx1"/>
                </a:solidFill>
                <a:effectLst>
                  <a:outerShdw blurRad="38100" dist="38100" dir="2700000" algn="tl">
                    <a:srgbClr val="FFFFFF"/>
                  </a:outerShdw>
                </a:effectLst>
              </a:rPr>
              <a:t>HTB, Schlagbilanz, </a:t>
            </a:r>
            <a:r>
              <a:rPr lang="de-DE" sz="2000" b="0" dirty="0" err="1">
                <a:solidFill>
                  <a:schemeClr val="tx1"/>
                </a:solidFill>
                <a:effectLst>
                  <a:outerShdw blurRad="38100" dist="38100" dir="2700000" algn="tl">
                    <a:srgbClr val="FFFFFF"/>
                  </a:outerShdw>
                </a:effectLst>
              </a:rPr>
              <a:t>Nmin</a:t>
            </a:r>
            <a:r>
              <a:rPr lang="de-DE" sz="2000" b="0" dirty="0">
                <a:solidFill>
                  <a:schemeClr val="tx1"/>
                </a:solidFill>
                <a:effectLst>
                  <a:outerShdw blurRad="38100" dist="38100" dir="2700000" algn="tl">
                    <a:srgbClr val="FFFFFF"/>
                  </a:outerShdw>
                </a:effectLst>
              </a:rPr>
              <a:t>, N-Tiefenprofile, Dränausläufe</a:t>
            </a:r>
          </a:p>
          <a:p>
            <a:pPr marL="457200" indent="-457200" algn="l">
              <a:buFont typeface="Wingdings" pitchFamily="2" charset="2"/>
              <a:buNone/>
              <a:defRPr/>
            </a:pPr>
            <a:endParaRPr lang="de-DE" sz="1000" b="0"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 </a:t>
            </a:r>
            <a:r>
              <a:rPr lang="de-DE" sz="2000" b="0" u="sng" dirty="0">
                <a:solidFill>
                  <a:schemeClr val="tx1"/>
                </a:solidFill>
                <a:effectLst>
                  <a:outerShdw blurRad="38100" dist="38100" dir="2700000" algn="tl">
                    <a:srgbClr val="FFFFFF"/>
                  </a:outerShdw>
                </a:effectLst>
              </a:rPr>
              <a:t>Regional</a:t>
            </a:r>
            <a:r>
              <a:rPr lang="de-DE" sz="2000" b="0" dirty="0">
                <a:solidFill>
                  <a:schemeClr val="tx1"/>
                </a:solidFill>
                <a:effectLst>
                  <a:outerShdw blurRad="38100" dist="38100" dir="2700000" algn="tl">
                    <a:srgbClr val="FFFFFF"/>
                  </a:outerShdw>
                </a:effectLst>
              </a:rPr>
              <a:t> WSG-Daten: HTB, Schlagbilanz, </a:t>
            </a:r>
            <a:r>
              <a:rPr lang="de-DE" sz="2000" b="0" dirty="0" err="1">
                <a:solidFill>
                  <a:schemeClr val="tx1"/>
                </a:solidFill>
                <a:effectLst>
                  <a:outerShdw blurRad="38100" dist="38100" dir="2700000" algn="tl">
                    <a:srgbClr val="FFFFFF"/>
                  </a:outerShdw>
                </a:effectLst>
              </a:rPr>
              <a:t>Nmin</a:t>
            </a:r>
            <a:r>
              <a:rPr lang="de-DE" sz="2000" b="0" dirty="0">
                <a:solidFill>
                  <a:schemeClr val="tx1"/>
                </a:solidFill>
                <a:effectLst>
                  <a:outerShdw blurRad="38100" dist="38100" dir="2700000" algn="tl">
                    <a:srgbClr val="FFFFFF"/>
                  </a:outerShdw>
                </a:effectLst>
              </a:rPr>
              <a:t>, N-Tiefenprofile</a:t>
            </a:r>
          </a:p>
          <a:p>
            <a:pPr marL="457200" indent="-457200" algn="l">
              <a:buFont typeface="Wingdings" pitchFamily="2" charset="2"/>
              <a:buNone/>
              <a:defRPr/>
            </a:pPr>
            <a:endParaRPr lang="de-DE" sz="1000" b="0"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 </a:t>
            </a:r>
            <a:r>
              <a:rPr lang="de-DE" sz="2000" b="0" u="sng" dirty="0">
                <a:solidFill>
                  <a:schemeClr val="tx1"/>
                </a:solidFill>
                <a:effectLst>
                  <a:outerShdw blurRad="38100" dist="38100" dir="2700000" algn="tl">
                    <a:srgbClr val="FFFFFF"/>
                  </a:outerShdw>
                </a:effectLst>
              </a:rPr>
              <a:t>Landesweit:</a:t>
            </a:r>
            <a:endParaRPr lang="de-DE" sz="2000" b="0" dirty="0">
              <a:solidFill>
                <a:schemeClr val="tx1"/>
              </a:solidFill>
              <a:effectLst>
                <a:outerShdw blurRad="38100" dist="38100" dir="2700000" algn="tl">
                  <a:srgbClr val="FFFFFF"/>
                </a:outerShdw>
              </a:effectLst>
            </a:endParaRPr>
          </a:p>
          <a:p>
            <a:pPr marL="1371600" lvl="2" indent="-457200" algn="l">
              <a:buFont typeface="Wingdings" pitchFamily="2" charset="2"/>
              <a:buChar char="§"/>
              <a:defRPr/>
            </a:pPr>
            <a:r>
              <a:rPr lang="de-DE" sz="2000" b="0" dirty="0">
                <a:solidFill>
                  <a:schemeClr val="tx1"/>
                </a:solidFill>
                <a:effectLst>
                  <a:outerShdw blurRad="38100" dist="38100" dir="2700000" algn="tl">
                    <a:srgbClr val="FFFFFF"/>
                  </a:outerShdw>
                </a:effectLst>
              </a:rPr>
              <a:t>Agrarstatistik, BDF: N-Überschuss (kg/ha), potenzielle SW-Konz. (mg NO</a:t>
            </a:r>
            <a:r>
              <a:rPr lang="de-DE" sz="2000" b="0" baseline="-25000" dirty="0">
                <a:solidFill>
                  <a:schemeClr val="tx1"/>
                </a:solidFill>
                <a:effectLst>
                  <a:outerShdw blurRad="38100" dist="38100" dir="2700000" algn="tl">
                    <a:srgbClr val="FFFFFF"/>
                  </a:outerShdw>
                </a:effectLst>
              </a:rPr>
              <a:t>3</a:t>
            </a:r>
            <a:r>
              <a:rPr lang="de-DE" sz="2000" b="0" dirty="0">
                <a:solidFill>
                  <a:schemeClr val="tx1"/>
                </a:solidFill>
                <a:effectLst>
                  <a:outerShdw blurRad="38100" dist="38100" dir="2700000" algn="tl">
                    <a:srgbClr val="FFFFFF"/>
                  </a:outerShdw>
                </a:effectLst>
              </a:rPr>
              <a:t>/l)</a:t>
            </a:r>
          </a:p>
          <a:p>
            <a:pPr marL="1371600" lvl="2" indent="-457200" algn="l">
              <a:buFont typeface="Wingdings" pitchFamily="2" charset="2"/>
              <a:buChar char="§"/>
              <a:defRPr/>
            </a:pPr>
            <a:r>
              <a:rPr lang="de-DE" sz="2000" b="0" dirty="0" err="1">
                <a:solidFill>
                  <a:schemeClr val="tx1"/>
                </a:solidFill>
                <a:effectLst>
                  <a:outerShdw blurRad="38100" dist="38100" dir="2700000" algn="tl">
                    <a:srgbClr val="FFFFFF"/>
                  </a:outerShdw>
                </a:effectLst>
              </a:rPr>
              <a:t>InVeKos</a:t>
            </a:r>
            <a:r>
              <a:rPr lang="de-DE" sz="2000" b="0" dirty="0">
                <a:solidFill>
                  <a:schemeClr val="tx1"/>
                </a:solidFill>
                <a:effectLst>
                  <a:outerShdw blurRad="38100" dist="38100" dir="2700000" algn="tl">
                    <a:srgbClr val="FFFFFF"/>
                  </a:outerShdw>
                </a:effectLst>
              </a:rPr>
              <a:t>: Nutzungsentwicklung, Maßnahmenumsetzung</a:t>
            </a:r>
          </a:p>
          <a:p>
            <a:pPr marL="457200" indent="-457200" algn="l">
              <a:defRPr/>
            </a:pPr>
            <a:endParaRPr lang="de-DE" sz="1000" b="0" dirty="0">
              <a:solidFill>
                <a:schemeClr val="tx1"/>
              </a:solidFill>
              <a:effectLst>
                <a:outerShdw blurRad="38100" dist="38100" dir="2700000" algn="tl">
                  <a:srgbClr val="FFFFFF"/>
                </a:outerShdw>
              </a:effectLst>
            </a:endParaRPr>
          </a:p>
        </p:txBody>
      </p:sp>
    </p:spTree>
    <p:extLst>
      <p:ext uri="{BB962C8B-B14F-4D97-AF65-F5344CB8AC3E}">
        <p14:creationId xmlns:p14="http://schemas.microsoft.com/office/powerpoint/2010/main" val="1730961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419809" y="692696"/>
            <a:ext cx="8640762"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l" eaLnBrk="1" hangingPunct="1">
              <a:defRPr/>
            </a:pPr>
            <a:endParaRPr lang="de-DE" sz="1000" b="0" dirty="0">
              <a:solidFill>
                <a:schemeClr val="tx1"/>
              </a:solidFill>
              <a:effectLst>
                <a:outerShdw blurRad="38100" dist="38100" dir="2700000" algn="tl">
                  <a:srgbClr val="FFFFFF"/>
                </a:outerShdw>
              </a:effectLst>
            </a:endParaRPr>
          </a:p>
          <a:p>
            <a:pPr marL="457200" indent="-457200">
              <a:buFont typeface="Wingdings" pitchFamily="2" charset="2"/>
              <a:buNone/>
              <a:defRPr/>
            </a:pPr>
            <a:r>
              <a:rPr lang="de-DE" sz="2800" b="0" dirty="0" smtClean="0"/>
              <a:t>Grundwassergüte Datenzusammenstellung</a:t>
            </a:r>
          </a:p>
          <a:p>
            <a:pPr marL="457200" indent="-457200" algn="l">
              <a:buFont typeface="Wingdings" pitchFamily="2" charset="2"/>
              <a:buNone/>
              <a:defRPr/>
            </a:pPr>
            <a:endParaRPr lang="de-DE" sz="2800" b="0" u="sng" dirty="0">
              <a:solidFill>
                <a:schemeClr val="tx1"/>
              </a:solidFill>
              <a:effectLst>
                <a:outerShdw blurRad="38100" dist="38100" dir="2700000" algn="tl">
                  <a:srgbClr val="FFFFFF"/>
                </a:outerShdw>
              </a:effectLst>
            </a:endParaRPr>
          </a:p>
          <a:p>
            <a:pPr marL="457200" indent="-457200" algn="l">
              <a:buFont typeface="Wingdings" pitchFamily="2" charset="2"/>
              <a:buNone/>
              <a:defRPr/>
            </a:pPr>
            <a:r>
              <a:rPr lang="de-DE" sz="2400" b="0" u="sng" dirty="0">
                <a:solidFill>
                  <a:schemeClr val="tx1"/>
                </a:solidFill>
                <a:effectLst>
                  <a:outerShdw blurRad="38100" dist="38100" dir="2700000" algn="tl">
                    <a:srgbClr val="FFFFFF"/>
                  </a:outerShdw>
                </a:effectLst>
              </a:rPr>
              <a:t>Immission</a:t>
            </a:r>
          </a:p>
          <a:p>
            <a:pPr marL="457200" indent="-457200" algn="l">
              <a:buFont typeface="Wingdings" pitchFamily="2" charset="2"/>
              <a:buNone/>
              <a:defRPr/>
            </a:pPr>
            <a:endParaRPr lang="de-DE" sz="24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u="sng" dirty="0">
                <a:solidFill>
                  <a:schemeClr val="tx1"/>
                </a:solidFill>
                <a:effectLst>
                  <a:outerShdw blurRad="38100" dist="38100" dir="2700000" algn="tl">
                    <a:srgbClr val="FFFFFF"/>
                  </a:outerShdw>
                </a:effectLst>
              </a:rPr>
              <a:t>Lokal:</a:t>
            </a: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Problembezogene Sonderuntersuchungen</a:t>
            </a:r>
            <a:r>
              <a:rPr lang="de-DE" sz="2000" b="0" u="sng" dirty="0">
                <a:solidFill>
                  <a:schemeClr val="tx1"/>
                </a:solidFill>
                <a:effectLst>
                  <a:outerShdw blurRad="38100" dist="38100" dir="2700000" algn="tl">
                    <a:srgbClr val="FFFFFF"/>
                  </a:outerShdw>
                </a:effectLst>
              </a:rPr>
              <a:t> </a:t>
            </a:r>
          </a:p>
          <a:p>
            <a:pPr marL="914400" lvl="1" indent="-457200" algn="l">
              <a:buFont typeface="Wingdings" pitchFamily="2" charset="2"/>
              <a:buChar char="Ø"/>
              <a:defRPr/>
            </a:pPr>
            <a:endParaRPr lang="de-DE" sz="20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u="sng" dirty="0">
                <a:solidFill>
                  <a:schemeClr val="tx1"/>
                </a:solidFill>
                <a:effectLst>
                  <a:outerShdw blurRad="38100" dist="38100" dir="2700000" algn="tl">
                    <a:srgbClr val="FFFFFF"/>
                  </a:outerShdw>
                </a:effectLst>
              </a:rPr>
              <a:t>Regional:</a:t>
            </a: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Sachdienliche Zusatzinformationen – Gutachten und Messstelleninformationen z.B. aus Trinkwasserschutzgebieten</a:t>
            </a:r>
          </a:p>
          <a:p>
            <a:pPr marL="457200" indent="-457200" algn="l">
              <a:buFont typeface="Wingdings" pitchFamily="2" charset="2"/>
              <a:buChar char="Ø"/>
              <a:defRPr/>
            </a:pPr>
            <a:endParaRPr lang="de-DE" sz="20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u="sng" dirty="0">
                <a:solidFill>
                  <a:schemeClr val="tx1"/>
                </a:solidFill>
                <a:effectLst>
                  <a:outerShdw blurRad="38100" dist="38100" dir="2700000" algn="tl">
                    <a:srgbClr val="FFFFFF"/>
                  </a:outerShdw>
                </a:effectLst>
              </a:rPr>
              <a:t>Landesweit:</a:t>
            </a:r>
            <a:r>
              <a:rPr lang="de-DE" sz="2000" b="0" dirty="0">
                <a:solidFill>
                  <a:schemeClr val="tx1"/>
                </a:solidFill>
                <a:effectLst>
                  <a:outerShdw blurRad="38100" dist="38100" dir="2700000" algn="tl">
                    <a:srgbClr val="FFFFFF"/>
                  </a:outerShdw>
                </a:effectLst>
              </a:rPr>
              <a:t> </a:t>
            </a: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GÜN-Messnetz – Überblicksmessstellen, operative    </a:t>
            </a:r>
          </a:p>
          <a:p>
            <a:pPr marL="457200" indent="-457200" algn="l">
              <a:buFont typeface="Wingdings" pitchFamily="2" charset="2"/>
              <a:buNone/>
              <a:defRPr/>
            </a:pPr>
            <a:r>
              <a:rPr lang="de-DE" sz="2000" b="0" dirty="0">
                <a:solidFill>
                  <a:schemeClr val="tx1"/>
                </a:solidFill>
                <a:effectLst>
                  <a:outerShdw blurRad="38100" dist="38100" dir="2700000" algn="tl">
                    <a:srgbClr val="FFFFFF"/>
                  </a:outerShdw>
                </a:effectLst>
              </a:rPr>
              <a:t>       	Messstellen (mg NO</a:t>
            </a:r>
            <a:r>
              <a:rPr lang="de-DE" sz="2000" b="0" baseline="-25000" dirty="0">
                <a:solidFill>
                  <a:schemeClr val="tx1"/>
                </a:solidFill>
                <a:effectLst>
                  <a:outerShdw blurRad="38100" dist="38100" dir="2700000" algn="tl">
                    <a:srgbClr val="FFFFFF"/>
                  </a:outerShdw>
                </a:effectLst>
              </a:rPr>
              <a:t>3</a:t>
            </a:r>
            <a:r>
              <a:rPr lang="de-DE" sz="2000" b="0" dirty="0">
                <a:solidFill>
                  <a:schemeClr val="tx1"/>
                </a:solidFill>
                <a:effectLst>
                  <a:outerShdw blurRad="38100" dist="38100" dir="2700000" algn="tl">
                    <a:srgbClr val="FFFFFF"/>
                  </a:outerShdw>
                </a:effectLst>
              </a:rPr>
              <a:t>/l)  </a:t>
            </a:r>
          </a:p>
          <a:p>
            <a:pPr marL="457200" indent="-457200" algn="l">
              <a:buFont typeface="Wingdings" pitchFamily="2" charset="2"/>
              <a:buNone/>
              <a:defRPr/>
            </a:pPr>
            <a:endParaRPr lang="de-DE" sz="2000" b="0" dirty="0">
              <a:solidFill>
                <a:schemeClr val="tx1"/>
              </a:solidFill>
              <a:effectLst>
                <a:outerShdw blurRad="38100" dist="38100" dir="2700000" algn="tl">
                  <a:srgbClr val="FFFFFF"/>
                </a:outerShdw>
              </a:effectLst>
            </a:endParaRP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Abgleich mit Informationen des Landesgesundheitsamtes </a:t>
            </a:r>
            <a:br>
              <a:rPr lang="de-DE" sz="2000" b="0" dirty="0">
                <a:solidFill>
                  <a:schemeClr val="tx1"/>
                </a:solidFill>
                <a:effectLst>
                  <a:outerShdw blurRad="38100" dist="38100" dir="2700000" algn="tl">
                    <a:srgbClr val="FFFFFF"/>
                  </a:outerShdw>
                </a:effectLst>
              </a:rPr>
            </a:br>
            <a:r>
              <a:rPr lang="de-DE" sz="2000" b="0" dirty="0">
                <a:solidFill>
                  <a:schemeClr val="tx1"/>
                </a:solidFill>
                <a:effectLst>
                  <a:outerShdw blurRad="38100" dist="38100" dir="2700000" algn="tl">
                    <a:srgbClr val="FFFFFF"/>
                  </a:outerShdw>
                </a:effectLst>
              </a:rPr>
              <a:t>(mg NO3/l) </a:t>
            </a:r>
          </a:p>
        </p:txBody>
      </p:sp>
    </p:spTree>
    <p:extLst>
      <p:ext uri="{BB962C8B-B14F-4D97-AF65-F5344CB8AC3E}">
        <p14:creationId xmlns:p14="http://schemas.microsoft.com/office/powerpoint/2010/main" val="203110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3" y="260648"/>
            <a:ext cx="9072467" cy="612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6388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792088"/>
          </a:xfrm>
        </p:spPr>
        <p:txBody>
          <a:bodyPr/>
          <a:lstStyle/>
          <a:p>
            <a:r>
              <a:rPr lang="de-DE" sz="2800" b="0" dirty="0" smtClean="0"/>
              <a:t>Ergebnisse der Bestandsaufnahme</a:t>
            </a:r>
            <a:endParaRPr lang="de-DE" sz="2800" b="0" dirty="0"/>
          </a:p>
        </p:txBody>
      </p:sp>
      <p:sp>
        <p:nvSpPr>
          <p:cNvPr id="3" name="Inhaltsplatzhalter 2"/>
          <p:cNvSpPr>
            <a:spLocks noGrp="1"/>
          </p:cNvSpPr>
          <p:nvPr>
            <p:ph idx="1"/>
          </p:nvPr>
        </p:nvSpPr>
        <p:spPr>
          <a:xfrm>
            <a:off x="467544" y="1988840"/>
            <a:ext cx="8229600" cy="2952328"/>
          </a:xfrm>
        </p:spPr>
        <p:txBody>
          <a:bodyPr/>
          <a:lstStyle/>
          <a:p>
            <a:r>
              <a:rPr lang="de-DE" sz="2400" dirty="0" smtClean="0"/>
              <a:t>Grundlage für den Bewirtschaftungsplan 2015</a:t>
            </a:r>
          </a:p>
          <a:p>
            <a:r>
              <a:rPr lang="de-DE" sz="2400" dirty="0" smtClean="0"/>
              <a:t>Meldepflicht oder Öffentlichkeitsbeteiligung nach EG-WRRL nicht vorgesehen.</a:t>
            </a:r>
          </a:p>
          <a:p>
            <a:r>
              <a:rPr lang="de-DE" sz="2400" dirty="0" smtClean="0"/>
              <a:t>Daten werden mit dem BWP veröffentlicht</a:t>
            </a:r>
          </a:p>
          <a:p>
            <a:r>
              <a:rPr lang="de-DE" sz="2400" dirty="0" smtClean="0"/>
              <a:t>Zusätzlich Veröffentlichung der GW-Steckbriefe Anfang 2014</a:t>
            </a:r>
            <a:endParaRPr lang="de-DE" sz="2400" dirty="0"/>
          </a:p>
        </p:txBody>
      </p:sp>
    </p:spTree>
    <p:extLst>
      <p:ext uri="{BB962C8B-B14F-4D97-AF65-F5344CB8AC3E}">
        <p14:creationId xmlns:p14="http://schemas.microsoft.com/office/powerpoint/2010/main" val="2603246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W:\team31\WRRL\Messnetz\BILDER\Vinnhorst\070726_GMS_Vinnorst_ 007.jpg"/>
          <p:cNvPicPr>
            <a:picLocks noChangeAspect="1" noChangeArrowheads="1"/>
          </p:cNvPicPr>
          <p:nvPr/>
        </p:nvPicPr>
        <p:blipFill>
          <a:blip r:embed="rId2">
            <a:extLst>
              <a:ext uri="{28A0092B-C50C-407E-A947-70E740481C1C}">
                <a14:useLocalDpi xmlns:a14="http://schemas.microsoft.com/office/drawing/2010/main" val="0"/>
              </a:ext>
            </a:extLst>
          </a:blip>
          <a:srcRect t="12143" b="31305"/>
          <a:stretch>
            <a:fillRect/>
          </a:stretch>
        </p:blipFill>
        <p:spPr bwMode="auto">
          <a:xfrm>
            <a:off x="1046163" y="920750"/>
            <a:ext cx="72263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feld 6"/>
          <p:cNvSpPr txBox="1">
            <a:spLocks noChangeArrowheads="1"/>
          </p:cNvSpPr>
          <p:nvPr/>
        </p:nvSpPr>
        <p:spPr bwMode="auto">
          <a:xfrm>
            <a:off x="785813" y="3500438"/>
            <a:ext cx="3600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2"/>
                </a:solidFill>
                <a:latin typeface="Arial" charset="0"/>
              </a:defRPr>
            </a:lvl1pPr>
            <a:lvl2pPr marL="742950" indent="-285750">
              <a:defRPr sz="3200" b="1">
                <a:solidFill>
                  <a:schemeClr val="tx2"/>
                </a:solidFill>
                <a:latin typeface="Arial" charset="0"/>
              </a:defRPr>
            </a:lvl2pPr>
            <a:lvl3pPr marL="1143000" indent="-228600">
              <a:defRPr sz="3200" b="1">
                <a:solidFill>
                  <a:schemeClr val="tx2"/>
                </a:solidFill>
                <a:latin typeface="Arial" charset="0"/>
              </a:defRPr>
            </a:lvl3pPr>
            <a:lvl4pPr marL="1600200" indent="-228600">
              <a:defRPr sz="3200" b="1">
                <a:solidFill>
                  <a:schemeClr val="tx2"/>
                </a:solidFill>
                <a:latin typeface="Arial" charset="0"/>
              </a:defRPr>
            </a:lvl4pPr>
            <a:lvl5pPr marL="2057400" indent="-228600">
              <a:defRPr sz="3200" b="1">
                <a:solidFill>
                  <a:schemeClr val="tx2"/>
                </a:solidFill>
                <a:latin typeface="Arial" charset="0"/>
              </a:defRPr>
            </a:lvl5pPr>
            <a:lvl6pPr marL="2514600" indent="-228600" algn="ctr" eaLnBrk="0" fontAlgn="base" hangingPunct="0">
              <a:spcBef>
                <a:spcPct val="0"/>
              </a:spcBef>
              <a:spcAft>
                <a:spcPct val="0"/>
              </a:spcAft>
              <a:defRPr sz="3200" b="1">
                <a:solidFill>
                  <a:schemeClr val="tx2"/>
                </a:solidFill>
                <a:latin typeface="Arial" charset="0"/>
              </a:defRPr>
            </a:lvl6pPr>
            <a:lvl7pPr marL="2971800" indent="-228600" algn="ctr" eaLnBrk="0" fontAlgn="base" hangingPunct="0">
              <a:spcBef>
                <a:spcPct val="0"/>
              </a:spcBef>
              <a:spcAft>
                <a:spcPct val="0"/>
              </a:spcAft>
              <a:defRPr sz="3200" b="1">
                <a:solidFill>
                  <a:schemeClr val="tx2"/>
                </a:solidFill>
                <a:latin typeface="Arial" charset="0"/>
              </a:defRPr>
            </a:lvl7pPr>
            <a:lvl8pPr marL="3429000" indent="-228600" algn="ctr" eaLnBrk="0" fontAlgn="base" hangingPunct="0">
              <a:spcBef>
                <a:spcPct val="0"/>
              </a:spcBef>
              <a:spcAft>
                <a:spcPct val="0"/>
              </a:spcAft>
              <a:defRPr sz="3200" b="1">
                <a:solidFill>
                  <a:schemeClr val="tx2"/>
                </a:solidFill>
                <a:latin typeface="Arial" charset="0"/>
              </a:defRPr>
            </a:lvl8pPr>
            <a:lvl9pPr marL="3886200" indent="-228600" algn="ctr" eaLnBrk="0" fontAlgn="base" hangingPunct="0">
              <a:spcBef>
                <a:spcPct val="0"/>
              </a:spcBef>
              <a:spcAft>
                <a:spcPct val="0"/>
              </a:spcAft>
              <a:defRPr sz="3200" b="1">
                <a:solidFill>
                  <a:schemeClr val="tx2"/>
                </a:solidFill>
                <a:latin typeface="Arial" charset="0"/>
              </a:defRPr>
            </a:lvl9pPr>
          </a:lstStyle>
          <a:p>
            <a:endParaRPr lang="de-DE"/>
          </a:p>
        </p:txBody>
      </p:sp>
      <p:sp>
        <p:nvSpPr>
          <p:cNvPr id="21508" name="Textfeld 8"/>
          <p:cNvSpPr txBox="1">
            <a:spLocks noChangeArrowheads="1"/>
          </p:cNvSpPr>
          <p:nvPr/>
        </p:nvSpPr>
        <p:spPr bwMode="auto">
          <a:xfrm>
            <a:off x="5580063" y="3644900"/>
            <a:ext cx="3240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2"/>
                </a:solidFill>
                <a:latin typeface="Arial" charset="0"/>
              </a:defRPr>
            </a:lvl1pPr>
            <a:lvl2pPr marL="742950" indent="-285750">
              <a:defRPr sz="3200" b="1">
                <a:solidFill>
                  <a:schemeClr val="tx2"/>
                </a:solidFill>
                <a:latin typeface="Arial" charset="0"/>
              </a:defRPr>
            </a:lvl2pPr>
            <a:lvl3pPr marL="1143000" indent="-228600">
              <a:defRPr sz="3200" b="1">
                <a:solidFill>
                  <a:schemeClr val="tx2"/>
                </a:solidFill>
                <a:latin typeface="Arial" charset="0"/>
              </a:defRPr>
            </a:lvl3pPr>
            <a:lvl4pPr marL="1600200" indent="-228600">
              <a:defRPr sz="3200" b="1">
                <a:solidFill>
                  <a:schemeClr val="tx2"/>
                </a:solidFill>
                <a:latin typeface="Arial" charset="0"/>
              </a:defRPr>
            </a:lvl4pPr>
            <a:lvl5pPr marL="2057400" indent="-228600">
              <a:defRPr sz="3200" b="1">
                <a:solidFill>
                  <a:schemeClr val="tx2"/>
                </a:solidFill>
                <a:latin typeface="Arial" charset="0"/>
              </a:defRPr>
            </a:lvl5pPr>
            <a:lvl6pPr marL="2514600" indent="-228600" algn="ctr" eaLnBrk="0" fontAlgn="base" hangingPunct="0">
              <a:spcBef>
                <a:spcPct val="0"/>
              </a:spcBef>
              <a:spcAft>
                <a:spcPct val="0"/>
              </a:spcAft>
              <a:defRPr sz="3200" b="1">
                <a:solidFill>
                  <a:schemeClr val="tx2"/>
                </a:solidFill>
                <a:latin typeface="Arial" charset="0"/>
              </a:defRPr>
            </a:lvl6pPr>
            <a:lvl7pPr marL="2971800" indent="-228600" algn="ctr" eaLnBrk="0" fontAlgn="base" hangingPunct="0">
              <a:spcBef>
                <a:spcPct val="0"/>
              </a:spcBef>
              <a:spcAft>
                <a:spcPct val="0"/>
              </a:spcAft>
              <a:defRPr sz="3200" b="1">
                <a:solidFill>
                  <a:schemeClr val="tx2"/>
                </a:solidFill>
                <a:latin typeface="Arial" charset="0"/>
              </a:defRPr>
            </a:lvl7pPr>
            <a:lvl8pPr marL="3429000" indent="-228600" algn="ctr" eaLnBrk="0" fontAlgn="base" hangingPunct="0">
              <a:spcBef>
                <a:spcPct val="0"/>
              </a:spcBef>
              <a:spcAft>
                <a:spcPct val="0"/>
              </a:spcAft>
              <a:defRPr sz="3200" b="1">
                <a:solidFill>
                  <a:schemeClr val="tx2"/>
                </a:solidFill>
                <a:latin typeface="Arial" charset="0"/>
              </a:defRPr>
            </a:lvl8pPr>
            <a:lvl9pPr marL="3886200" indent="-228600" algn="ctr" eaLnBrk="0" fontAlgn="base" hangingPunct="0">
              <a:spcBef>
                <a:spcPct val="0"/>
              </a:spcBef>
              <a:spcAft>
                <a:spcPct val="0"/>
              </a:spcAft>
              <a:defRPr sz="3200" b="1">
                <a:solidFill>
                  <a:schemeClr val="tx2"/>
                </a:solidFill>
                <a:latin typeface="Arial" charset="0"/>
              </a:defRPr>
            </a:lvl9pPr>
          </a:lstStyle>
          <a:p>
            <a:endParaRPr lang="de-DE"/>
          </a:p>
        </p:txBody>
      </p:sp>
      <p:sp>
        <p:nvSpPr>
          <p:cNvPr id="21509" name="Text Box 10"/>
          <p:cNvSpPr txBox="1">
            <a:spLocks noChangeArrowheads="1"/>
          </p:cNvSpPr>
          <p:nvPr/>
        </p:nvSpPr>
        <p:spPr bwMode="auto">
          <a:xfrm>
            <a:off x="1331913" y="2349500"/>
            <a:ext cx="6985000" cy="579438"/>
          </a:xfrm>
          <a:prstGeom prst="rect">
            <a:avLst/>
          </a:prstGeom>
          <a:noFill/>
          <a:ln>
            <a:noFill/>
          </a:ln>
          <a:effectLst/>
          <a:extLst>
            <a:ext uri="{909E8E84-426E-40DD-AFC4-6F175D3DCCD1}">
              <a14:hiddenFill xmlns:a14="http://schemas.microsoft.com/office/drawing/2010/main">
                <a:solidFill>
                  <a:srgbClr val="FFFF07"/>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chemeClr val="tx2"/>
                </a:solidFill>
                <a:latin typeface="Arial" charset="0"/>
              </a:defRPr>
            </a:lvl1pPr>
            <a:lvl2pPr marL="742950" indent="-285750">
              <a:defRPr sz="3200" b="1">
                <a:solidFill>
                  <a:schemeClr val="tx2"/>
                </a:solidFill>
                <a:latin typeface="Arial" charset="0"/>
              </a:defRPr>
            </a:lvl2pPr>
            <a:lvl3pPr marL="1143000" indent="-228600">
              <a:defRPr sz="3200" b="1">
                <a:solidFill>
                  <a:schemeClr val="tx2"/>
                </a:solidFill>
                <a:latin typeface="Arial" charset="0"/>
              </a:defRPr>
            </a:lvl3pPr>
            <a:lvl4pPr marL="1600200" indent="-228600">
              <a:defRPr sz="3200" b="1">
                <a:solidFill>
                  <a:schemeClr val="tx2"/>
                </a:solidFill>
                <a:latin typeface="Arial" charset="0"/>
              </a:defRPr>
            </a:lvl4pPr>
            <a:lvl5pPr marL="2057400" indent="-228600">
              <a:defRPr sz="3200" b="1">
                <a:solidFill>
                  <a:schemeClr val="tx2"/>
                </a:solidFill>
                <a:latin typeface="Arial" charset="0"/>
              </a:defRPr>
            </a:lvl5pPr>
            <a:lvl6pPr marL="2514600" indent="-228600" algn="ctr" eaLnBrk="0" fontAlgn="base" hangingPunct="0">
              <a:spcBef>
                <a:spcPct val="0"/>
              </a:spcBef>
              <a:spcAft>
                <a:spcPct val="0"/>
              </a:spcAft>
              <a:defRPr sz="3200" b="1">
                <a:solidFill>
                  <a:schemeClr val="tx2"/>
                </a:solidFill>
                <a:latin typeface="Arial" charset="0"/>
              </a:defRPr>
            </a:lvl6pPr>
            <a:lvl7pPr marL="2971800" indent="-228600" algn="ctr" eaLnBrk="0" fontAlgn="base" hangingPunct="0">
              <a:spcBef>
                <a:spcPct val="0"/>
              </a:spcBef>
              <a:spcAft>
                <a:spcPct val="0"/>
              </a:spcAft>
              <a:defRPr sz="3200" b="1">
                <a:solidFill>
                  <a:schemeClr val="tx2"/>
                </a:solidFill>
                <a:latin typeface="Arial" charset="0"/>
              </a:defRPr>
            </a:lvl7pPr>
            <a:lvl8pPr marL="3429000" indent="-228600" algn="ctr" eaLnBrk="0" fontAlgn="base" hangingPunct="0">
              <a:spcBef>
                <a:spcPct val="0"/>
              </a:spcBef>
              <a:spcAft>
                <a:spcPct val="0"/>
              </a:spcAft>
              <a:defRPr sz="3200" b="1">
                <a:solidFill>
                  <a:schemeClr val="tx2"/>
                </a:solidFill>
                <a:latin typeface="Arial" charset="0"/>
              </a:defRPr>
            </a:lvl8pPr>
            <a:lvl9pPr marL="3886200" indent="-228600" algn="ctr" eaLnBrk="0" fontAlgn="base" hangingPunct="0">
              <a:spcBef>
                <a:spcPct val="0"/>
              </a:spcBef>
              <a:spcAft>
                <a:spcPct val="0"/>
              </a:spcAft>
              <a:defRPr sz="3200" b="1">
                <a:solidFill>
                  <a:schemeClr val="tx2"/>
                </a:solidFill>
                <a:latin typeface="Arial" charset="0"/>
              </a:defRPr>
            </a:lvl9pPr>
          </a:lstStyle>
          <a:p>
            <a:pPr>
              <a:spcBef>
                <a:spcPct val="50000"/>
              </a:spcBef>
            </a:pPr>
            <a:endParaRPr lang="de-DE"/>
          </a:p>
        </p:txBody>
      </p:sp>
      <p:sp>
        <p:nvSpPr>
          <p:cNvPr id="21510" name="Textfeld 4"/>
          <p:cNvSpPr txBox="1">
            <a:spLocks noChangeArrowheads="1"/>
          </p:cNvSpPr>
          <p:nvPr/>
        </p:nvSpPr>
        <p:spPr bwMode="auto">
          <a:xfrm>
            <a:off x="7596188" y="928688"/>
            <a:ext cx="360362" cy="922337"/>
          </a:xfrm>
          <a:prstGeom prst="rect">
            <a:avLst/>
          </a:prstGeom>
          <a:solidFill>
            <a:srgbClr val="E6EEF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2"/>
                </a:solidFill>
                <a:latin typeface="Arial" charset="0"/>
              </a:defRPr>
            </a:lvl1pPr>
            <a:lvl2pPr marL="742950" indent="-285750">
              <a:defRPr sz="3200" b="1">
                <a:solidFill>
                  <a:schemeClr val="tx2"/>
                </a:solidFill>
                <a:latin typeface="Arial" charset="0"/>
              </a:defRPr>
            </a:lvl2pPr>
            <a:lvl3pPr marL="1143000" indent="-228600">
              <a:defRPr sz="3200" b="1">
                <a:solidFill>
                  <a:schemeClr val="tx2"/>
                </a:solidFill>
                <a:latin typeface="Arial" charset="0"/>
              </a:defRPr>
            </a:lvl3pPr>
            <a:lvl4pPr marL="1600200" indent="-228600">
              <a:defRPr sz="3200" b="1">
                <a:solidFill>
                  <a:schemeClr val="tx2"/>
                </a:solidFill>
                <a:latin typeface="Arial" charset="0"/>
              </a:defRPr>
            </a:lvl4pPr>
            <a:lvl5pPr marL="2057400" indent="-228600">
              <a:defRPr sz="3200" b="1">
                <a:solidFill>
                  <a:schemeClr val="tx2"/>
                </a:solidFill>
                <a:latin typeface="Arial" charset="0"/>
              </a:defRPr>
            </a:lvl5pPr>
            <a:lvl6pPr marL="2514600" indent="-228600" algn="ctr" eaLnBrk="0" fontAlgn="base" hangingPunct="0">
              <a:spcBef>
                <a:spcPct val="0"/>
              </a:spcBef>
              <a:spcAft>
                <a:spcPct val="0"/>
              </a:spcAft>
              <a:defRPr sz="3200" b="1">
                <a:solidFill>
                  <a:schemeClr val="tx2"/>
                </a:solidFill>
                <a:latin typeface="Arial" charset="0"/>
              </a:defRPr>
            </a:lvl6pPr>
            <a:lvl7pPr marL="2971800" indent="-228600" algn="ctr" eaLnBrk="0" fontAlgn="base" hangingPunct="0">
              <a:spcBef>
                <a:spcPct val="0"/>
              </a:spcBef>
              <a:spcAft>
                <a:spcPct val="0"/>
              </a:spcAft>
              <a:defRPr sz="3200" b="1">
                <a:solidFill>
                  <a:schemeClr val="tx2"/>
                </a:solidFill>
                <a:latin typeface="Arial" charset="0"/>
              </a:defRPr>
            </a:lvl7pPr>
            <a:lvl8pPr marL="3429000" indent="-228600" algn="ctr" eaLnBrk="0" fontAlgn="base" hangingPunct="0">
              <a:spcBef>
                <a:spcPct val="0"/>
              </a:spcBef>
              <a:spcAft>
                <a:spcPct val="0"/>
              </a:spcAft>
              <a:defRPr sz="3200" b="1">
                <a:solidFill>
                  <a:schemeClr val="tx2"/>
                </a:solidFill>
                <a:latin typeface="Arial" charset="0"/>
              </a:defRPr>
            </a:lvl8pPr>
            <a:lvl9pPr marL="3886200" indent="-228600" algn="ctr" eaLnBrk="0" fontAlgn="base" hangingPunct="0">
              <a:spcBef>
                <a:spcPct val="0"/>
              </a:spcBef>
              <a:spcAft>
                <a:spcPct val="0"/>
              </a:spcAft>
              <a:defRPr sz="3200" b="1">
                <a:solidFill>
                  <a:schemeClr val="tx2"/>
                </a:solidFill>
                <a:latin typeface="Arial" charset="0"/>
              </a:defRPr>
            </a:lvl9pPr>
          </a:lstStyle>
          <a:p>
            <a:endParaRPr lang="de-DE" sz="1800"/>
          </a:p>
          <a:p>
            <a:endParaRPr lang="de-DE" sz="1800"/>
          </a:p>
          <a:p>
            <a:endParaRPr lang="de-DE" sz="1800"/>
          </a:p>
        </p:txBody>
      </p:sp>
      <p:sp>
        <p:nvSpPr>
          <p:cNvPr id="21511" name="Titel 1"/>
          <p:cNvSpPr>
            <a:spLocks noGrp="1"/>
          </p:cNvSpPr>
          <p:nvPr>
            <p:ph type="title"/>
          </p:nvPr>
        </p:nvSpPr>
        <p:spPr>
          <a:xfrm>
            <a:off x="785813" y="765175"/>
            <a:ext cx="7704137" cy="1511300"/>
          </a:xfrm>
        </p:spPr>
        <p:txBody>
          <a:bodyPr/>
          <a:lstStyle/>
          <a:p>
            <a:r>
              <a:rPr lang="de-DE" sz="3000" smtClean="0">
                <a:solidFill>
                  <a:schemeClr val="tx1"/>
                </a:solidFill>
              </a:rPr>
              <a:t>Vielen Dank für Ihre Aufmerksamkeit!</a:t>
            </a:r>
          </a:p>
        </p:txBody>
      </p:sp>
    </p:spTree>
    <p:extLst>
      <p:ext uri="{BB962C8B-B14F-4D97-AF65-F5344CB8AC3E}">
        <p14:creationId xmlns:p14="http://schemas.microsoft.com/office/powerpoint/2010/main" val="298833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5" name="Inhaltsplatzhalter 2"/>
          <p:cNvSpPr>
            <a:spLocks noGrp="1"/>
          </p:cNvSpPr>
          <p:nvPr>
            <p:ph idx="1"/>
          </p:nvPr>
        </p:nvSpPr>
        <p:spPr>
          <a:xfrm>
            <a:off x="457200" y="1773238"/>
            <a:ext cx="8229600" cy="4535487"/>
          </a:xfrm>
        </p:spPr>
        <p:txBody>
          <a:bodyPr/>
          <a:lstStyle/>
          <a:p>
            <a:pPr marL="0" indent="0">
              <a:lnSpc>
                <a:spcPct val="150000"/>
              </a:lnSpc>
              <a:buFontTx/>
              <a:buNone/>
              <a:defRPr/>
            </a:pPr>
            <a:r>
              <a:rPr lang="de-DE" sz="2800" b="1" kern="1200" dirty="0" smtClean="0"/>
              <a:t>Was zeigt der Kalender?</a:t>
            </a:r>
          </a:p>
          <a:p>
            <a:pPr>
              <a:lnSpc>
                <a:spcPct val="150000"/>
              </a:lnSpc>
              <a:defRPr/>
            </a:pPr>
            <a:r>
              <a:rPr lang="de-DE" sz="2400" kern="1200" dirty="0" smtClean="0"/>
              <a:t>Belastungsschwerpunkte an Gewässern</a:t>
            </a:r>
          </a:p>
          <a:p>
            <a:pPr>
              <a:lnSpc>
                <a:spcPct val="150000"/>
              </a:lnSpc>
              <a:defRPr/>
            </a:pPr>
            <a:r>
              <a:rPr lang="de-DE" sz="2400" kern="1200" dirty="0" smtClean="0"/>
              <a:t>Handlungsbereiche für Maßnahmenplanung</a:t>
            </a:r>
          </a:p>
          <a:p>
            <a:pPr>
              <a:defRPr/>
            </a:pPr>
            <a:endParaRPr lang="de-DE" sz="2400" kern="12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1052736"/>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Feinsedimenteintragsgefährdung in Südostniedersachsen </a:t>
            </a:r>
            <a:endParaRPr lang="de-DE" sz="2400" b="1" dirty="0">
              <a:solidFill>
                <a:schemeClr val="tx2"/>
              </a:solidFill>
            </a:endParaRPr>
          </a:p>
        </p:txBody>
      </p:sp>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772" y="1952836"/>
            <a:ext cx="4348931" cy="3583389"/>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2060848"/>
            <a:ext cx="1260140" cy="972108"/>
          </a:xfrm>
          <a:prstGeom prst="rect">
            <a:avLst/>
          </a:prstGeom>
          <a:noFill/>
          <a:ln w="2540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68314" y="5697252"/>
            <a:ext cx="8496300" cy="656783"/>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de-DE"/>
            </a:defPPr>
            <a:lvl1pPr>
              <a:defRPr sz="2400" b="1">
                <a:latin typeface="Arial" pitchFamily="34" charset="0"/>
              </a:defRPr>
            </a:lvl1pPr>
          </a:lstStyle>
          <a:p>
            <a:r>
              <a:rPr lang="de-DE" sz="1600" dirty="0"/>
              <a:t>Ziel dieser Studie ist es eine Karte der Feinsedimenteintragsgefährdung durch Lehm, Schluff u. Ton in Ergänzung zur Studie der Sandbelastung zu erstellen</a:t>
            </a:r>
          </a:p>
        </p:txBody>
      </p:sp>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0212" y="3573016"/>
            <a:ext cx="2214542" cy="1623486"/>
          </a:xfrm>
          <a:prstGeom prst="rect">
            <a:avLst/>
          </a:prstGeom>
          <a:noFill/>
          <a:ln w="12700" cap="flat" cmpd="sng">
            <a:solidFill>
              <a:schemeClr val="bg2"/>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4702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txBox="1">
            <a:spLocks/>
          </p:cNvSpPr>
          <p:nvPr/>
        </p:nvSpPr>
        <p:spPr bwMode="auto">
          <a:xfrm>
            <a:off x="468313" y="1125538"/>
            <a:ext cx="82915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de-DE" sz="2400" b="1" dirty="0" smtClean="0">
                <a:solidFill>
                  <a:schemeClr val="tx2"/>
                </a:solidFill>
              </a:rPr>
              <a:t>Studie zur Feinsedimenteintrags- u. Sandbelastung ist eingestellt auf der Homepage des NLWKN: </a:t>
            </a:r>
            <a:endParaRPr lang="de-DE" sz="2400" b="1" dirty="0">
              <a:solidFill>
                <a:schemeClr val="tx2"/>
              </a:solidFill>
            </a:endParaRPr>
          </a:p>
        </p:txBody>
      </p:sp>
      <p:sp>
        <p:nvSpPr>
          <p:cNvPr id="5123" name="Inhaltsplatzhalter 2"/>
          <p:cNvSpPr txBox="1">
            <a:spLocks/>
          </p:cNvSpPr>
          <p:nvPr/>
        </p:nvSpPr>
        <p:spPr bwMode="auto">
          <a:xfrm>
            <a:off x="671992" y="1916832"/>
            <a:ext cx="745282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de-DE" sz="1400" u="sng" dirty="0">
                <a:solidFill>
                  <a:srgbClr val="0070C0"/>
                </a:solidFill>
                <a:hlinkClick r:id="rId3"/>
              </a:rPr>
              <a:t>http://www.nlwkn.niedersachsen.de/service/veroeffentlichungen_webshop/schriften_zum_downloaden/downloads_fliessgewaesser/veroeffentlichungen-zum-thema-flie-gewaesser-107779.html</a:t>
            </a:r>
            <a:r>
              <a:rPr lang="de-DE" sz="2400" dirty="0"/>
              <a:t>.</a:t>
            </a:r>
          </a:p>
        </p:txBody>
      </p:sp>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856" y="2852936"/>
            <a:ext cx="4864400" cy="3492041"/>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feil nach rechts 1"/>
          <p:cNvSpPr/>
          <p:nvPr/>
        </p:nvSpPr>
        <p:spPr bwMode="auto">
          <a:xfrm>
            <a:off x="3203848" y="4334244"/>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 name="Pfeil nach rechts 7"/>
          <p:cNvSpPr/>
          <p:nvPr/>
        </p:nvSpPr>
        <p:spPr bwMode="auto">
          <a:xfrm>
            <a:off x="3203848" y="5054324"/>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276" y="4901858"/>
            <a:ext cx="1919871" cy="1407462"/>
          </a:xfrm>
          <a:prstGeom prst="rect">
            <a:avLst/>
          </a:prstGeom>
          <a:noFill/>
          <a:ln w="12700" cap="flat" cmpd="sng">
            <a:solidFill>
              <a:schemeClr val="bg2"/>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3"/>
          <p:cNvCxnSpPr/>
          <p:nvPr/>
        </p:nvCxnSpPr>
        <p:spPr bwMode="auto">
          <a:xfrm>
            <a:off x="4680012" y="5159764"/>
            <a:ext cx="2484276" cy="321464"/>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1164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7854" y="1065307"/>
            <a:ext cx="3610110" cy="5099997"/>
          </a:xfrm>
          <a:prstGeom prst="rect">
            <a:avLst/>
          </a:prstGeom>
          <a:noFill/>
          <a:ln w="19050" cap="flat" cmpd="sng">
            <a:solidFill>
              <a:schemeClr val="tx1">
                <a:lumMod val="50000"/>
                <a:lumOff val="50000"/>
              </a:schemeClr>
            </a:solidFill>
            <a:prstDash val="solid"/>
            <a:miter lim="800000"/>
            <a:headEnd/>
            <a:tailEnd/>
          </a:ln>
          <a:effectLst>
            <a:outerShdw dist="76200" dir="372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202" y="1060847"/>
            <a:ext cx="4016254" cy="5140462"/>
          </a:xfrm>
          <a:prstGeom prst="rect">
            <a:avLst/>
          </a:prstGeom>
          <a:noFill/>
          <a:ln w="19050" cap="flat" cmpd="sng">
            <a:solidFill>
              <a:schemeClr val="tx2">
                <a:lumMod val="50000"/>
                <a:lumOff val="50000"/>
              </a:schemeClr>
            </a:solidFill>
            <a:prstDash val="solid"/>
            <a:miter lim="800000"/>
            <a:headEnd/>
            <a:tailEnd/>
          </a:ln>
          <a:effectLst>
            <a:outerShdw dist="76200" dir="36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6" name="Pfeil nach rechts 5"/>
          <p:cNvSpPr/>
          <p:nvPr/>
        </p:nvSpPr>
        <p:spPr bwMode="auto">
          <a:xfrm>
            <a:off x="4716016" y="2996952"/>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7" name="Pfeil nach rechts 6"/>
          <p:cNvSpPr/>
          <p:nvPr/>
        </p:nvSpPr>
        <p:spPr bwMode="auto">
          <a:xfrm>
            <a:off x="4716016" y="3753036"/>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 name="Pfeil nach rechts 7"/>
          <p:cNvSpPr/>
          <p:nvPr/>
        </p:nvSpPr>
        <p:spPr bwMode="auto">
          <a:xfrm>
            <a:off x="4716016" y="4298240"/>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0" name="Pfeil nach rechts 9"/>
          <p:cNvSpPr/>
          <p:nvPr/>
        </p:nvSpPr>
        <p:spPr bwMode="auto">
          <a:xfrm rot="16200000">
            <a:off x="1118188" y="1847395"/>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11" name="Gerade Verbindung 10"/>
          <p:cNvCxnSpPr/>
          <p:nvPr/>
        </p:nvCxnSpPr>
        <p:spPr bwMode="auto">
          <a:xfrm>
            <a:off x="5148064" y="1808820"/>
            <a:ext cx="864096" cy="0"/>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208319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feld 4"/>
          <p:cNvSpPr txBox="1">
            <a:spLocks noChangeArrowheads="1"/>
          </p:cNvSpPr>
          <p:nvPr/>
        </p:nvSpPr>
        <p:spPr bwMode="auto">
          <a:xfrm>
            <a:off x="899592" y="5913276"/>
            <a:ext cx="6710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de-DE" sz="1400" dirty="0" smtClean="0"/>
              <a:t>Untersuchungsgebiet Südostniedersachsen (13.777 km² u. 516 Wasserkörper als Bewertungsgrundlage) mit Angabe der Bearbeitungsgebiete</a:t>
            </a:r>
            <a:endParaRPr lang="de-DE" sz="1400" dirty="0"/>
          </a:p>
        </p:txBody>
      </p:sp>
      <p:sp>
        <p:nvSpPr>
          <p:cNvPr id="7" name="Rectangle 4"/>
          <p:cNvSpPr>
            <a:spLocks noChangeArrowheads="1"/>
          </p:cNvSpPr>
          <p:nvPr/>
        </p:nvSpPr>
        <p:spPr bwMode="auto">
          <a:xfrm>
            <a:off x="468313" y="1052736"/>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Untersuchungsgebiet und Grundlagen</a:t>
            </a:r>
            <a:endParaRPr lang="de-DE" sz="2400" b="1" dirty="0">
              <a:solidFill>
                <a:schemeClr val="tx2"/>
              </a:solidFill>
            </a:endParaRPr>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880828"/>
            <a:ext cx="5796644" cy="3994066"/>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168860"/>
            <a:ext cx="1188132" cy="900100"/>
          </a:xfrm>
          <a:prstGeom prst="rect">
            <a:avLst/>
          </a:prstGeom>
          <a:noFill/>
          <a:ln w="2540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455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48048"/>
            <a:ext cx="4466447" cy="3073140"/>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004048" y="2017871"/>
            <a:ext cx="4176464" cy="3370153"/>
          </a:xfrm>
          <a:prstGeom prst="rect">
            <a:avLst/>
          </a:prstGeom>
          <a:noFill/>
        </p:spPr>
        <p:txBody>
          <a:bodyPr wrap="square" rtlCol="0">
            <a:spAutoFit/>
          </a:bodyPr>
          <a:lstStyle/>
          <a:p>
            <a:pPr marL="285750" indent="-285750" algn="l">
              <a:buFont typeface="Arial" pitchFamily="34" charset="0"/>
              <a:buChar char="•"/>
            </a:pPr>
            <a:r>
              <a:rPr lang="de-DE" sz="1500" dirty="0" smtClean="0"/>
              <a:t>Gemäß ATKIS wird das Untersuchungs-gebiet zum größten Teil landwirtschaftlich genutzt, </a:t>
            </a:r>
            <a:r>
              <a:rPr lang="de-DE" sz="1500" dirty="0" smtClean="0">
                <a:solidFill>
                  <a:srgbClr val="0070C0"/>
                </a:solidFill>
              </a:rPr>
              <a:t>45% Acker, 10% Grünland</a:t>
            </a:r>
            <a:r>
              <a:rPr lang="de-DE" sz="1500" dirty="0" smtClean="0"/>
              <a:t>,15% Wald (Harz, </a:t>
            </a:r>
            <a:r>
              <a:rPr lang="de-DE" sz="1500" dirty="0" err="1" smtClean="0"/>
              <a:t>Deister</a:t>
            </a:r>
            <a:r>
              <a:rPr lang="de-DE" sz="1500" dirty="0" smtClean="0"/>
              <a:t>, </a:t>
            </a:r>
            <a:r>
              <a:rPr lang="de-DE" sz="1500" dirty="0" err="1" smtClean="0"/>
              <a:t>Elm</a:t>
            </a:r>
            <a:r>
              <a:rPr lang="de-DE" sz="1500" dirty="0" smtClean="0"/>
              <a:t> u. </a:t>
            </a:r>
            <a:r>
              <a:rPr lang="de-DE" sz="1500" dirty="0" err="1" smtClean="0"/>
              <a:t>Süntel</a:t>
            </a:r>
            <a:r>
              <a:rPr lang="de-DE" sz="1500" dirty="0" smtClean="0"/>
              <a:t>, Soling\ Weser-Bergland)</a:t>
            </a:r>
          </a:p>
          <a:p>
            <a:pPr marL="285750" indent="-285750" algn="l">
              <a:buFont typeface="Arial" pitchFamily="34" charset="0"/>
              <a:buChar char="•"/>
            </a:pPr>
            <a:endParaRPr lang="de-DE" sz="1500" dirty="0" smtClean="0"/>
          </a:p>
          <a:p>
            <a:pPr marL="285750" indent="-285750" algn="l">
              <a:buFont typeface="Arial" pitchFamily="34" charset="0"/>
              <a:buChar char="•"/>
            </a:pPr>
            <a:r>
              <a:rPr lang="de-DE" sz="1500" dirty="0" smtClean="0"/>
              <a:t>Naturraum Weser-Aller-Flachland im Norden u. im südlichen Teil Weser-Leine-Bergland sowie dazwischen die Börde u. den Höhenlagen des Harzes\ </a:t>
            </a:r>
            <a:r>
              <a:rPr lang="de-DE" sz="1500" dirty="0" err="1" smtClean="0"/>
              <a:t>Elm</a:t>
            </a:r>
            <a:endParaRPr lang="de-DE" sz="1500" dirty="0" smtClean="0"/>
          </a:p>
          <a:p>
            <a:pPr marL="285750" indent="-285750" algn="l">
              <a:buFont typeface="Arial" pitchFamily="34" charset="0"/>
              <a:buChar char="•"/>
            </a:pPr>
            <a:endParaRPr lang="de-DE" sz="1500" dirty="0"/>
          </a:p>
          <a:p>
            <a:pPr marL="285750" indent="-285750" algn="l">
              <a:buFont typeface="Arial" pitchFamily="34" charset="0"/>
              <a:buChar char="•"/>
            </a:pPr>
            <a:r>
              <a:rPr lang="de-DE" sz="1500" dirty="0" smtClean="0"/>
              <a:t>Siedlungsbereiche Hannover, Braunschweig, Hildesheim u. Göttingen</a:t>
            </a:r>
          </a:p>
          <a:p>
            <a:endParaRPr lang="de-DE" dirty="0"/>
          </a:p>
        </p:txBody>
      </p:sp>
      <p:sp>
        <p:nvSpPr>
          <p:cNvPr id="6" name="Textfeld 5"/>
          <p:cNvSpPr txBox="1"/>
          <p:nvPr/>
        </p:nvSpPr>
        <p:spPr>
          <a:xfrm>
            <a:off x="395536" y="5226295"/>
            <a:ext cx="8352928" cy="830997"/>
          </a:xfrm>
          <a:prstGeom prst="rect">
            <a:avLst/>
          </a:prstGeom>
          <a:noFill/>
        </p:spPr>
        <p:txBody>
          <a:bodyPr wrap="square" rtlCol="0">
            <a:spAutoFit/>
          </a:bodyPr>
          <a:lstStyle/>
          <a:p>
            <a:pPr algn="l"/>
            <a:r>
              <a:rPr lang="de-DE" sz="1600" dirty="0" smtClean="0"/>
              <a:t>Für die Ermittlung u. Bewertung der Feinsedimenteintragsgefährdung von Ackerflächen wurden nicht die </a:t>
            </a:r>
            <a:r>
              <a:rPr lang="de-DE" sz="1600" u="sng" dirty="0" smtClean="0"/>
              <a:t>ATKIS-Daten</a:t>
            </a:r>
            <a:r>
              <a:rPr lang="de-DE" sz="1600" dirty="0" smtClean="0"/>
              <a:t> sondern die genaueren u. aktuelleren </a:t>
            </a:r>
            <a:r>
              <a:rPr lang="de-DE" sz="1600" u="sng" dirty="0" err="1" smtClean="0"/>
              <a:t>InVeKoS</a:t>
            </a:r>
            <a:r>
              <a:rPr lang="de-DE" sz="1600" u="sng" dirty="0" smtClean="0"/>
              <a:t>-Daten</a:t>
            </a:r>
            <a:r>
              <a:rPr lang="de-DE" sz="1600" dirty="0" smtClean="0"/>
              <a:t> auf Feldblockebene berücksichtigt. </a:t>
            </a:r>
            <a:r>
              <a:rPr lang="de-DE" sz="1600" dirty="0" smtClean="0">
                <a:solidFill>
                  <a:srgbClr val="0070C0"/>
                </a:solidFill>
              </a:rPr>
              <a:t>(Acker- u. Grünlandanteil mit 50% u.  Ackeranteil 42%).</a:t>
            </a:r>
            <a:endParaRPr lang="de-DE" dirty="0">
              <a:solidFill>
                <a:srgbClr val="0070C0"/>
              </a:solidFill>
            </a:endParaRPr>
          </a:p>
        </p:txBody>
      </p:sp>
      <p:sp>
        <p:nvSpPr>
          <p:cNvPr id="5" name="Rectangle 4"/>
          <p:cNvSpPr>
            <a:spLocks noChangeArrowheads="1"/>
          </p:cNvSpPr>
          <p:nvPr/>
        </p:nvSpPr>
        <p:spPr bwMode="auto">
          <a:xfrm>
            <a:off x="467544" y="1052091"/>
            <a:ext cx="8424936"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 </a:t>
            </a:r>
            <a:r>
              <a:rPr lang="de-DE" b="1" dirty="0" smtClean="0">
                <a:latin typeface="Arial" pitchFamily="34" charset="0"/>
              </a:rPr>
              <a:t>Grundlagen </a:t>
            </a:r>
            <a:endParaRPr lang="de-DE" b="1" dirty="0">
              <a:solidFill>
                <a:schemeClr val="tx2"/>
              </a:solidFill>
            </a:endParaRPr>
          </a:p>
        </p:txBody>
      </p:sp>
    </p:spTree>
    <p:extLst>
      <p:ext uri="{BB962C8B-B14F-4D97-AF65-F5344CB8AC3E}">
        <p14:creationId xmlns:p14="http://schemas.microsoft.com/office/powerpoint/2010/main" val="4011498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618373"/>
            <a:ext cx="3168354" cy="2158999"/>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5" y="2348880"/>
            <a:ext cx="3168352" cy="2200244"/>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323528" y="872716"/>
            <a:ext cx="8229600" cy="432048"/>
          </a:xfrm>
        </p:spPr>
        <p:txBody>
          <a:bodyPr/>
          <a:lstStyle/>
          <a:p>
            <a:r>
              <a:rPr lang="de-DE" sz="1800" dirty="0" smtClean="0"/>
              <a:t>Methodik zur Ermittlung der  </a:t>
            </a:r>
            <a:br>
              <a:rPr lang="de-DE" sz="1800" dirty="0" smtClean="0"/>
            </a:br>
            <a:r>
              <a:rPr lang="de-DE" sz="1800" dirty="0" smtClean="0"/>
              <a:t>Feinsedimenteintragsgefährdung\ Eingangsparameter</a:t>
            </a:r>
            <a:endParaRPr lang="de-DE" sz="1800" dirty="0"/>
          </a:p>
        </p:txBody>
      </p:sp>
      <p:sp>
        <p:nvSpPr>
          <p:cNvPr id="3" name="Inhaltsplatzhalter 2"/>
          <p:cNvSpPr>
            <a:spLocks noGrp="1"/>
          </p:cNvSpPr>
          <p:nvPr>
            <p:ph idx="1"/>
          </p:nvPr>
        </p:nvSpPr>
        <p:spPr>
          <a:xfrm>
            <a:off x="457200" y="1603337"/>
            <a:ext cx="8229600" cy="4525963"/>
          </a:xfrm>
        </p:spPr>
        <p:txBody>
          <a:bodyPr/>
          <a:lstStyle/>
          <a:p>
            <a:r>
              <a:rPr lang="de-DE" sz="1400" dirty="0" smtClean="0"/>
              <a:t>Potenzielle Wassererosionsgefährdung (aktuelle Angaben zur potenziellen Erosionsgefährdung auf Feldblockebene), sogenannte </a:t>
            </a:r>
            <a:r>
              <a:rPr lang="de-DE" sz="1400" b="1" dirty="0" err="1" smtClean="0">
                <a:solidFill>
                  <a:srgbClr val="0070C0"/>
                </a:solidFill>
              </a:rPr>
              <a:t>E</a:t>
            </a:r>
            <a:r>
              <a:rPr lang="de-DE" sz="1400" b="1" baseline="-25000" dirty="0" err="1" smtClean="0">
                <a:solidFill>
                  <a:srgbClr val="0070C0"/>
                </a:solidFill>
              </a:rPr>
              <a:t>nat</a:t>
            </a:r>
            <a:r>
              <a:rPr lang="de-DE" sz="1400" b="1" dirty="0" smtClean="0">
                <a:solidFill>
                  <a:srgbClr val="0070C0"/>
                </a:solidFill>
              </a:rPr>
              <a:t> Stufen </a:t>
            </a:r>
            <a:r>
              <a:rPr lang="de-DE" sz="1400" dirty="0" smtClean="0"/>
              <a:t>(abhängig von </a:t>
            </a:r>
            <a:r>
              <a:rPr lang="de-DE" sz="1400" dirty="0" err="1" smtClean="0"/>
              <a:t>Bodenerodierbarkeit</a:t>
            </a:r>
            <a:r>
              <a:rPr lang="de-DE" sz="1400" dirty="0" smtClean="0"/>
              <a:t>, Hangneigung u. </a:t>
            </a:r>
            <a:r>
              <a:rPr lang="de-DE" sz="1400" dirty="0" err="1" smtClean="0"/>
              <a:t>Regenerosivität</a:t>
            </a:r>
            <a:r>
              <a:rPr lang="de-DE" sz="1400" dirty="0" smtClean="0"/>
              <a:t>), sind relevante Faktoren der allgemeinen </a:t>
            </a:r>
            <a:r>
              <a:rPr lang="de-DE" sz="1400" dirty="0" err="1" smtClean="0"/>
              <a:t>Bodenabtragsgleichung</a:t>
            </a:r>
            <a:endParaRPr lang="de-DE" sz="1400" dirty="0" smtClean="0"/>
          </a:p>
          <a:p>
            <a:endParaRPr lang="de-DE" sz="1400" dirty="0" smtClean="0"/>
          </a:p>
          <a:p>
            <a:endParaRPr lang="de-DE" sz="1400" dirty="0" smtClean="0"/>
          </a:p>
          <a:p>
            <a:endParaRPr lang="de-DE" sz="1400" dirty="0"/>
          </a:p>
          <a:p>
            <a:endParaRPr lang="de-DE" sz="1400" dirty="0" smtClean="0"/>
          </a:p>
          <a:p>
            <a:endParaRPr lang="de-DE" sz="1400" dirty="0" smtClean="0"/>
          </a:p>
          <a:p>
            <a:endParaRPr lang="de-DE" sz="1400" dirty="0" smtClean="0"/>
          </a:p>
          <a:p>
            <a:endParaRPr lang="de-DE" sz="1400" dirty="0" smtClean="0"/>
          </a:p>
          <a:p>
            <a:r>
              <a:rPr lang="de-DE" sz="1400" b="1" dirty="0" smtClean="0">
                <a:solidFill>
                  <a:srgbClr val="0070C0"/>
                </a:solidFill>
              </a:rPr>
              <a:t>Gewässeranbindung</a:t>
            </a:r>
            <a:r>
              <a:rPr lang="de-DE" sz="1400" dirty="0" smtClean="0"/>
              <a:t> erfolgt über </a:t>
            </a:r>
            <a:r>
              <a:rPr lang="de-DE" sz="1400" b="1" dirty="0" smtClean="0">
                <a:solidFill>
                  <a:srgbClr val="0070C0"/>
                </a:solidFill>
              </a:rPr>
              <a:t>ATKIS DLM 25/3</a:t>
            </a:r>
            <a:r>
              <a:rPr lang="de-DE" sz="1400" dirty="0" smtClean="0"/>
              <a:t>, </a:t>
            </a:r>
          </a:p>
          <a:p>
            <a:pPr marL="0" indent="0">
              <a:buNone/>
            </a:pPr>
            <a:r>
              <a:rPr lang="de-DE" sz="1400" dirty="0" smtClean="0"/>
              <a:t>        inkl. der Gräben</a:t>
            </a:r>
          </a:p>
          <a:p>
            <a:endParaRPr lang="de-DE" sz="1400" dirty="0" smtClean="0"/>
          </a:p>
          <a:p>
            <a:r>
              <a:rPr lang="de-DE" sz="1400" b="1" dirty="0" smtClean="0">
                <a:solidFill>
                  <a:srgbClr val="0070C0"/>
                </a:solidFill>
              </a:rPr>
              <a:t>Feinsedimentgehalt im Oberboden </a:t>
            </a:r>
            <a:r>
              <a:rPr lang="de-DE" sz="1400" dirty="0" smtClean="0"/>
              <a:t>(ohne Sandanteil)</a:t>
            </a:r>
          </a:p>
          <a:p>
            <a:pPr marL="0" indent="0">
              <a:buNone/>
            </a:pPr>
            <a:r>
              <a:rPr lang="de-DE" sz="1400" dirty="0"/>
              <a:t> </a:t>
            </a:r>
            <a:r>
              <a:rPr lang="de-DE" sz="1400" dirty="0" smtClean="0"/>
              <a:t>      nach Bodenarten mittels der</a:t>
            </a:r>
            <a:r>
              <a:rPr lang="de-DE" sz="1400" b="1" dirty="0" smtClean="0"/>
              <a:t> </a:t>
            </a:r>
            <a:r>
              <a:rPr lang="de-DE" sz="1400" b="1" dirty="0" smtClean="0">
                <a:solidFill>
                  <a:srgbClr val="0070C0"/>
                </a:solidFill>
              </a:rPr>
              <a:t>BÜK 50n</a:t>
            </a:r>
            <a:endParaRPr lang="de-DE" sz="1400" b="1" dirty="0">
              <a:solidFill>
                <a:srgbClr val="0070C0"/>
              </a:solidFill>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2456892"/>
            <a:ext cx="4381387" cy="1404156"/>
          </a:xfrm>
          <a:prstGeom prst="rect">
            <a:avLst/>
          </a:prstGeom>
          <a:noFill/>
          <a:ln w="15875" cap="flat" cmpd="sng">
            <a:solidFill>
              <a:schemeClr val="bg2"/>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048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33872"/>
            <a:ext cx="8229600" cy="710952"/>
          </a:xfrm>
        </p:spPr>
        <p:txBody>
          <a:bodyPr/>
          <a:lstStyle/>
          <a:p>
            <a:r>
              <a:rPr lang="de-DE" sz="1800" dirty="0">
                <a:solidFill>
                  <a:srgbClr val="000000"/>
                </a:solidFill>
              </a:rPr>
              <a:t>Methodik zur Ermittlung </a:t>
            </a:r>
            <a:r>
              <a:rPr lang="de-DE" sz="1800" dirty="0" smtClean="0">
                <a:solidFill>
                  <a:srgbClr val="000000"/>
                </a:solidFill>
              </a:rPr>
              <a:t>der  </a:t>
            </a:r>
            <a:br>
              <a:rPr lang="de-DE" sz="1800" dirty="0" smtClean="0">
                <a:solidFill>
                  <a:srgbClr val="000000"/>
                </a:solidFill>
              </a:rPr>
            </a:br>
            <a:r>
              <a:rPr lang="de-DE" sz="1800" dirty="0" smtClean="0">
                <a:solidFill>
                  <a:srgbClr val="000000"/>
                </a:solidFill>
              </a:rPr>
              <a:t>Feinsedimenteintragsgefährdung</a:t>
            </a:r>
            <a:r>
              <a:rPr lang="de-DE" sz="1800" dirty="0">
                <a:solidFill>
                  <a:srgbClr val="000000"/>
                </a:solidFill>
              </a:rPr>
              <a:t>\ </a:t>
            </a:r>
            <a:r>
              <a:rPr lang="de-DE" sz="1800" dirty="0" smtClean="0">
                <a:solidFill>
                  <a:srgbClr val="000000"/>
                </a:solidFill>
              </a:rPr>
              <a:t>Berechnungsverfahren</a:t>
            </a:r>
            <a:endParaRPr lang="de-DE" sz="1800" dirty="0"/>
          </a:p>
        </p:txBody>
      </p:sp>
      <p:sp>
        <p:nvSpPr>
          <p:cNvPr id="3" name="Inhaltsplatzhalter 2"/>
          <p:cNvSpPr>
            <a:spLocks noGrp="1"/>
          </p:cNvSpPr>
          <p:nvPr>
            <p:ph idx="1"/>
          </p:nvPr>
        </p:nvSpPr>
        <p:spPr>
          <a:xfrm>
            <a:off x="457200" y="1772816"/>
            <a:ext cx="8229600" cy="4536504"/>
          </a:xfrm>
        </p:spPr>
        <p:txBody>
          <a:bodyPr/>
          <a:lstStyle/>
          <a:p>
            <a:pPr marL="0" indent="0">
              <a:buNone/>
            </a:pPr>
            <a:endParaRPr lang="de-DE" sz="1800" dirty="0" smtClean="0"/>
          </a:p>
          <a:p>
            <a:pPr marL="0" indent="0">
              <a:buNone/>
            </a:pPr>
            <a:r>
              <a:rPr lang="de-DE" sz="1800" dirty="0" smtClean="0"/>
              <a:t>Berechnet </a:t>
            </a:r>
            <a:r>
              <a:rPr lang="de-DE" sz="1800" dirty="0"/>
              <a:t>u. bewertet wurde diese Feinsedimenteintragsgefährdung über den Pfad der Wassererosion pro Wasserkörper nach 3 Bewertungskriterien </a:t>
            </a:r>
          </a:p>
          <a:p>
            <a:pPr marL="0" indent="0">
              <a:buNone/>
            </a:pPr>
            <a:endParaRPr lang="de-DE" sz="1800" dirty="0"/>
          </a:p>
          <a:p>
            <a:pPr>
              <a:buFont typeface="Wingdings" pitchFamily="2" charset="2"/>
              <a:buChar char="Ø"/>
            </a:pPr>
            <a:r>
              <a:rPr lang="de-DE" sz="1800" b="1" dirty="0" smtClean="0">
                <a:solidFill>
                  <a:srgbClr val="0070C0"/>
                </a:solidFill>
              </a:rPr>
              <a:t>Aktuellen </a:t>
            </a:r>
            <a:r>
              <a:rPr lang="de-DE" sz="1800" b="1" dirty="0">
                <a:solidFill>
                  <a:srgbClr val="0070C0"/>
                </a:solidFill>
              </a:rPr>
              <a:t>Zeitraum </a:t>
            </a:r>
            <a:r>
              <a:rPr lang="de-DE" sz="1800" b="1" dirty="0" smtClean="0">
                <a:solidFill>
                  <a:srgbClr val="0070C0"/>
                </a:solidFill>
              </a:rPr>
              <a:t>2011\ IST-Zustand</a:t>
            </a:r>
            <a:endParaRPr lang="de-DE" sz="1800" dirty="0" smtClean="0"/>
          </a:p>
          <a:p>
            <a:pPr lvl="1">
              <a:buFont typeface="Courier New" pitchFamily="49" charset="0"/>
              <a:buChar char="o"/>
            </a:pPr>
            <a:r>
              <a:rPr lang="de-DE" sz="1400" dirty="0"/>
              <a:t>Bewertung pro Wasserkörper auf die zugehörige Fläche des gesamten Wasserkörpereinzugsgebietes [Kriterium 1]</a:t>
            </a:r>
          </a:p>
          <a:p>
            <a:pPr lvl="1">
              <a:buFont typeface="Courier New" pitchFamily="49" charset="0"/>
              <a:buChar char="o"/>
            </a:pPr>
            <a:r>
              <a:rPr lang="de-DE" sz="1400" dirty="0" smtClean="0"/>
              <a:t>Bewertung </a:t>
            </a:r>
            <a:r>
              <a:rPr lang="de-DE" sz="1400" dirty="0"/>
              <a:t>pro Wasserkörper bezogen nur auf die Ackerfläche [Kriterium 2]</a:t>
            </a:r>
          </a:p>
          <a:p>
            <a:pPr lvl="1">
              <a:buFont typeface="Courier New" pitchFamily="49" charset="0"/>
              <a:buChar char="o"/>
            </a:pPr>
            <a:r>
              <a:rPr lang="de-DE" sz="1400" dirty="0" smtClean="0"/>
              <a:t>Bewertung </a:t>
            </a:r>
            <a:r>
              <a:rPr lang="de-DE" sz="1400" dirty="0"/>
              <a:t>pro Wasserkörper auf die Gewässerlänge [Kriterium 3]</a:t>
            </a:r>
          </a:p>
          <a:p>
            <a:pPr>
              <a:buFont typeface="Wingdings" pitchFamily="2" charset="2"/>
              <a:buChar char="Ø"/>
            </a:pPr>
            <a:endParaRPr lang="de-DE" sz="1800" dirty="0"/>
          </a:p>
          <a:p>
            <a:pPr>
              <a:buFont typeface="Wingdings" pitchFamily="2" charset="2"/>
              <a:buChar char="Ø"/>
            </a:pPr>
            <a:r>
              <a:rPr lang="de-DE" sz="1800" b="1" dirty="0" smtClean="0">
                <a:solidFill>
                  <a:srgbClr val="0070C0"/>
                </a:solidFill>
              </a:rPr>
              <a:t>2 Szenarien</a:t>
            </a:r>
            <a:endParaRPr lang="de-DE" sz="1000" dirty="0"/>
          </a:p>
          <a:p>
            <a:pPr lvl="1">
              <a:buFont typeface="Courier New" pitchFamily="49" charset="0"/>
              <a:buChar char="o"/>
            </a:pPr>
            <a:r>
              <a:rPr lang="de-DE" sz="1400" b="1" dirty="0" smtClean="0"/>
              <a:t>Szenario 1</a:t>
            </a:r>
            <a:r>
              <a:rPr lang="de-DE" sz="1400" dirty="0" smtClean="0"/>
              <a:t>: Annahme </a:t>
            </a:r>
            <a:r>
              <a:rPr lang="de-DE" sz="1400" u="sng" dirty="0" smtClean="0"/>
              <a:t>geringe Bodenbedeckung </a:t>
            </a:r>
            <a:r>
              <a:rPr lang="de-DE" sz="1400" dirty="0" smtClean="0"/>
              <a:t>für Ackerflächen (Mais, Zuckerrüben, Kartoffeln) = obere Grenze der zu erwartenden Feinsedimentgefährdungen</a:t>
            </a:r>
            <a:endParaRPr lang="de-DE" sz="1400" dirty="0"/>
          </a:p>
          <a:p>
            <a:pPr lvl="1">
              <a:buFont typeface="Courier New" pitchFamily="49" charset="0"/>
              <a:buChar char="o"/>
            </a:pPr>
            <a:r>
              <a:rPr lang="de-DE" sz="1400" b="1" dirty="0" smtClean="0"/>
              <a:t>Szenario 2</a:t>
            </a:r>
            <a:r>
              <a:rPr lang="de-DE" sz="1400" dirty="0" smtClean="0"/>
              <a:t> : Annahme einer </a:t>
            </a:r>
            <a:r>
              <a:rPr lang="de-DE" sz="1400" u="sng" dirty="0" smtClean="0"/>
              <a:t>hohen Bodenbedeckung </a:t>
            </a:r>
            <a:r>
              <a:rPr lang="de-DE" sz="1400" dirty="0" smtClean="0"/>
              <a:t>(Wintergerste) = untere Grenze der zu erwartenden Feinsedimentgefährdungen</a:t>
            </a:r>
          </a:p>
          <a:p>
            <a:endParaRPr lang="de-DE" sz="1800" dirty="0" smtClean="0"/>
          </a:p>
          <a:p>
            <a:endParaRPr lang="de-DE" sz="1800" dirty="0" smtClean="0"/>
          </a:p>
          <a:p>
            <a:endParaRPr lang="de-DE" dirty="0"/>
          </a:p>
        </p:txBody>
      </p:sp>
    </p:spTree>
    <p:extLst>
      <p:ext uri="{BB962C8B-B14F-4D97-AF65-F5344CB8AC3E}">
        <p14:creationId xmlns:p14="http://schemas.microsoft.com/office/powerpoint/2010/main" val="8335920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164480"/>
            <a:ext cx="4500500" cy="31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468313" y="1052736"/>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Feinsedimenteintragsgefährdung für 2011\ IST- Zustand</a:t>
            </a:r>
            <a:endParaRPr lang="de-DE" sz="2400" b="1" dirty="0">
              <a:solidFill>
                <a:schemeClr val="tx2"/>
              </a:solidFill>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17" y="1842165"/>
            <a:ext cx="4434307" cy="327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2"/>
          <p:cNvCxnSpPr/>
          <p:nvPr/>
        </p:nvCxnSpPr>
        <p:spPr bwMode="auto">
          <a:xfrm>
            <a:off x="1079612" y="4905164"/>
            <a:ext cx="3672855"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9"/>
          <p:cNvCxnSpPr/>
          <p:nvPr/>
        </p:nvCxnSpPr>
        <p:spPr bwMode="auto">
          <a:xfrm flipV="1">
            <a:off x="353717" y="5085184"/>
            <a:ext cx="2217154" cy="2076"/>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5364088" y="6273316"/>
            <a:ext cx="3420827"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468313" y="5662989"/>
            <a:ext cx="3528392" cy="646331"/>
          </a:xfrm>
          <a:prstGeom prst="rect">
            <a:avLst/>
          </a:prstGeom>
          <a:noFill/>
          <a:ln w="12700">
            <a:solidFill>
              <a:srgbClr val="0070C0"/>
            </a:solidFill>
          </a:ln>
        </p:spPr>
        <p:txBody>
          <a:bodyPr wrap="square" rtlCol="0">
            <a:spAutoFit/>
          </a:bodyPr>
          <a:lstStyle/>
          <a:p>
            <a:r>
              <a:rPr lang="de-DE" sz="1200" dirty="0" smtClean="0"/>
              <a:t>Bewertung der mittleren flächenbezogenen</a:t>
            </a:r>
          </a:p>
          <a:p>
            <a:r>
              <a:rPr lang="de-DE" sz="1200" dirty="0" smtClean="0"/>
              <a:t>Feinsedimenteintragsgefährdung pro WK (Kein direkter Bezug zu absoluten Menge)</a:t>
            </a:r>
            <a:endParaRPr lang="de-DE" sz="1200" dirty="0"/>
          </a:p>
        </p:txBody>
      </p:sp>
      <p:sp>
        <p:nvSpPr>
          <p:cNvPr id="18" name="Textfeld 17"/>
          <p:cNvSpPr txBox="1"/>
          <p:nvPr/>
        </p:nvSpPr>
        <p:spPr>
          <a:xfrm>
            <a:off x="5130062" y="1988839"/>
            <a:ext cx="3528392" cy="646331"/>
          </a:xfrm>
          <a:prstGeom prst="rect">
            <a:avLst/>
          </a:prstGeom>
          <a:noFill/>
          <a:ln w="12700">
            <a:solidFill>
              <a:srgbClr val="0070C0"/>
            </a:solidFill>
          </a:ln>
        </p:spPr>
        <p:txBody>
          <a:bodyPr wrap="square" rtlCol="0">
            <a:spAutoFit/>
          </a:bodyPr>
          <a:lstStyle/>
          <a:p>
            <a:r>
              <a:rPr lang="de-DE" sz="1200" dirty="0" smtClean="0"/>
              <a:t>Bewertung der mittleren flächenbezogenen</a:t>
            </a:r>
          </a:p>
          <a:p>
            <a:r>
              <a:rPr lang="de-DE" sz="1200" dirty="0" smtClean="0"/>
              <a:t>Feinsedimenteintragsgefährdung der vorliegenden Ackerfläche pro WK</a:t>
            </a:r>
            <a:endParaRPr lang="de-DE" sz="1200" dirty="0"/>
          </a:p>
        </p:txBody>
      </p:sp>
      <p:sp>
        <p:nvSpPr>
          <p:cNvPr id="19" name="Pfeil nach rechts 18"/>
          <p:cNvSpPr/>
          <p:nvPr/>
        </p:nvSpPr>
        <p:spPr bwMode="auto">
          <a:xfrm rot="16200000">
            <a:off x="2054292" y="5303780"/>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0" name="Pfeil nach rechts 19"/>
          <p:cNvSpPr/>
          <p:nvPr/>
        </p:nvSpPr>
        <p:spPr bwMode="auto">
          <a:xfrm rot="5400000">
            <a:off x="6726821" y="2819504"/>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3" name="Textfeld 12"/>
          <p:cNvSpPr txBox="1"/>
          <p:nvPr/>
        </p:nvSpPr>
        <p:spPr>
          <a:xfrm>
            <a:off x="2267015" y="2086979"/>
            <a:ext cx="1050288" cy="307777"/>
          </a:xfrm>
          <a:prstGeom prst="rect">
            <a:avLst/>
          </a:prstGeom>
          <a:noFill/>
          <a:ln>
            <a:solidFill>
              <a:schemeClr val="bg2"/>
            </a:solidFill>
          </a:ln>
        </p:spPr>
        <p:txBody>
          <a:bodyPr wrap="none" rtlCol="0">
            <a:spAutoFit/>
          </a:bodyPr>
          <a:lstStyle/>
          <a:p>
            <a:r>
              <a:rPr lang="de-DE" sz="1400" dirty="0" smtClean="0"/>
              <a:t>Kriterium 1</a:t>
            </a:r>
            <a:endParaRPr lang="de-DE" sz="1400" dirty="0"/>
          </a:p>
        </p:txBody>
      </p:sp>
      <p:sp>
        <p:nvSpPr>
          <p:cNvPr id="23" name="Textfeld 22"/>
          <p:cNvSpPr txBox="1"/>
          <p:nvPr/>
        </p:nvSpPr>
        <p:spPr>
          <a:xfrm>
            <a:off x="6624228" y="3465004"/>
            <a:ext cx="1050288" cy="307777"/>
          </a:xfrm>
          <a:prstGeom prst="rect">
            <a:avLst/>
          </a:prstGeom>
          <a:noFill/>
          <a:ln>
            <a:solidFill>
              <a:schemeClr val="bg2"/>
            </a:solidFill>
          </a:ln>
        </p:spPr>
        <p:txBody>
          <a:bodyPr wrap="none" rtlCol="0">
            <a:spAutoFit/>
          </a:bodyPr>
          <a:lstStyle/>
          <a:p>
            <a:r>
              <a:rPr lang="de-DE" sz="1400" dirty="0" smtClean="0"/>
              <a:t>Kriterium 2</a:t>
            </a:r>
            <a:endParaRPr lang="de-DE" sz="1400" dirty="0"/>
          </a:p>
        </p:txBody>
      </p:sp>
    </p:spTree>
    <p:extLst>
      <p:ext uri="{BB962C8B-B14F-4D97-AF65-F5344CB8AC3E}">
        <p14:creationId xmlns:p14="http://schemas.microsoft.com/office/powerpoint/2010/main" val="25859521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176972"/>
            <a:ext cx="3116105"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503548" y="1484784"/>
            <a:ext cx="8229600" cy="1332148"/>
          </a:xfrm>
        </p:spPr>
        <p:txBody>
          <a:bodyPr/>
          <a:lstStyle/>
          <a:p>
            <a:pPr algn="l"/>
            <a:r>
              <a:rPr lang="de-DE" b="0" dirty="0" smtClean="0"/>
              <a:t>Feinsedimenteintragsgefährdung am </a:t>
            </a:r>
            <a:r>
              <a:rPr lang="de-DE" dirty="0" smtClean="0">
                <a:solidFill>
                  <a:srgbClr val="3333FF"/>
                </a:solidFill>
              </a:rPr>
              <a:t>geringsten</a:t>
            </a:r>
            <a:r>
              <a:rPr lang="de-DE" b="0" dirty="0" smtClean="0"/>
              <a:t> im </a:t>
            </a:r>
            <a:r>
              <a:rPr lang="de-DE" b="0" dirty="0"/>
              <a:t>nördlichen </a:t>
            </a:r>
            <a:r>
              <a:rPr lang="de-DE" b="0" dirty="0" smtClean="0"/>
              <a:t>Untersuchungsgebiet von Weser- und Allerflachland (Anteile der nördlichen Bearbeitungsgebiete von Weser\ </a:t>
            </a:r>
            <a:r>
              <a:rPr lang="de-DE" b="0" dirty="0" err="1" smtClean="0"/>
              <a:t>Meerbach</a:t>
            </a:r>
            <a:r>
              <a:rPr lang="de-DE" b="0" dirty="0" smtClean="0"/>
              <a:t>, </a:t>
            </a:r>
            <a:r>
              <a:rPr lang="de-DE" b="0" dirty="0" err="1" smtClean="0"/>
              <a:t>Fuhse</a:t>
            </a:r>
            <a:r>
              <a:rPr lang="de-DE" b="0" dirty="0" smtClean="0"/>
              <a:t>\ </a:t>
            </a:r>
            <a:r>
              <a:rPr lang="de-DE" b="0" dirty="0" err="1" smtClean="0"/>
              <a:t>Wietze</a:t>
            </a:r>
            <a:r>
              <a:rPr lang="de-DE" b="0" dirty="0" smtClean="0"/>
              <a:t> u. Leine </a:t>
            </a:r>
            <a:r>
              <a:rPr lang="de-DE" b="0" dirty="0" err="1" smtClean="0"/>
              <a:t>Westaue</a:t>
            </a:r>
            <a:r>
              <a:rPr lang="de-DE" b="0" dirty="0" smtClean="0"/>
              <a:t>).</a:t>
            </a:r>
            <a:br>
              <a:rPr lang="de-DE" b="0" dirty="0" smtClean="0"/>
            </a:br>
            <a:r>
              <a:rPr lang="de-DE" b="0" dirty="0"/>
              <a:t/>
            </a:r>
            <a:br>
              <a:rPr lang="de-DE" b="0" dirty="0"/>
            </a:br>
            <a:r>
              <a:rPr lang="de-DE" dirty="0" smtClean="0">
                <a:solidFill>
                  <a:srgbClr val="FF0000"/>
                </a:solidFill>
              </a:rPr>
              <a:t>Ho</a:t>
            </a:r>
            <a:r>
              <a:rPr lang="de-DE" dirty="0" smtClean="0">
                <a:solidFill>
                  <a:srgbClr val="FF9900"/>
                </a:solidFill>
              </a:rPr>
              <a:t>he</a:t>
            </a:r>
            <a:r>
              <a:rPr lang="de-DE" b="0" dirty="0" smtClean="0"/>
              <a:t> Feinsedimenteintragsgefährdung im mittleren u. nordwestlichen Bereich des Weser- u. Leineberglandes sowie im südöstliche Bereich der Börde (Anteile der Bearbeitungsgebiet Weser\ Emmer, Oker, Weser\ Nethe, </a:t>
            </a:r>
            <a:r>
              <a:rPr lang="de-DE" b="0" dirty="0" err="1" smtClean="0"/>
              <a:t>Rhume</a:t>
            </a:r>
            <a:r>
              <a:rPr lang="de-DE" b="0" dirty="0" smtClean="0"/>
              <a:t> u. Großer Graben.</a:t>
            </a:r>
            <a:br>
              <a:rPr lang="de-DE" b="0" dirty="0" smtClean="0"/>
            </a:br>
            <a:r>
              <a:rPr lang="de-DE" b="0" dirty="0" smtClean="0"/>
              <a:t/>
            </a:r>
            <a:br>
              <a:rPr lang="de-DE" b="0" dirty="0" smtClean="0"/>
            </a:br>
            <a:r>
              <a:rPr lang="de-DE" b="0" dirty="0" smtClean="0"/>
              <a:t/>
            </a:r>
            <a:br>
              <a:rPr lang="de-DE" b="0" dirty="0" smtClean="0"/>
            </a:br>
            <a:r>
              <a:rPr lang="de-DE" b="0" dirty="0"/>
              <a:t/>
            </a:r>
            <a:br>
              <a:rPr lang="de-DE" b="0" dirty="0"/>
            </a:br>
            <a:r>
              <a:rPr lang="de-DE" b="0" dirty="0" smtClean="0"/>
              <a:t/>
            </a:r>
            <a:br>
              <a:rPr lang="de-DE" b="0" dirty="0" smtClean="0"/>
            </a:br>
            <a:r>
              <a:rPr lang="de-DE" b="0" dirty="0"/>
              <a:t/>
            </a:r>
            <a:br>
              <a:rPr lang="de-DE" b="0" dirty="0"/>
            </a:br>
            <a:r>
              <a:rPr lang="de-DE" b="0" dirty="0" smtClean="0"/>
              <a:t/>
            </a:r>
            <a:br>
              <a:rPr lang="de-DE" b="0" dirty="0" smtClean="0"/>
            </a:br>
            <a:r>
              <a:rPr lang="de-DE" b="0" dirty="0" smtClean="0"/>
              <a:t> </a:t>
            </a:r>
            <a:endParaRPr lang="de-DE" dirty="0"/>
          </a:p>
        </p:txBody>
      </p:sp>
      <p:cxnSp>
        <p:nvCxnSpPr>
          <p:cNvPr id="11" name="Gerade Verbindung 10"/>
          <p:cNvCxnSpPr/>
          <p:nvPr/>
        </p:nvCxnSpPr>
        <p:spPr bwMode="auto">
          <a:xfrm>
            <a:off x="935596" y="5337212"/>
            <a:ext cx="2556284"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12"/>
          <p:cNvCxnSpPr>
            <a:endCxn id="10" idx="2"/>
          </p:cNvCxnSpPr>
          <p:nvPr/>
        </p:nvCxnSpPr>
        <p:spPr bwMode="auto">
          <a:xfrm>
            <a:off x="461492" y="5481228"/>
            <a:ext cx="1564105"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p:cNvSpPr txBox="1"/>
          <p:nvPr/>
        </p:nvSpPr>
        <p:spPr>
          <a:xfrm>
            <a:off x="253912" y="1002214"/>
            <a:ext cx="8913787" cy="338554"/>
          </a:xfrm>
          <a:prstGeom prst="rect">
            <a:avLst/>
          </a:prstGeom>
          <a:noFill/>
        </p:spPr>
        <p:txBody>
          <a:bodyPr wrap="none" rtlCol="0">
            <a:spAutoFit/>
          </a:bodyPr>
          <a:lstStyle/>
          <a:p>
            <a:r>
              <a:rPr lang="de-DE" sz="1600" b="1" dirty="0" smtClean="0"/>
              <a:t>Bewertung pro Wasserkörper auf die Fläche des gesamten Wasserkörpereinzugsgebietes</a:t>
            </a:r>
            <a:endParaRPr lang="de-DE" sz="1600" b="1" dirty="0"/>
          </a:p>
        </p:txBody>
      </p:sp>
      <p:sp>
        <p:nvSpPr>
          <p:cNvPr id="16" name="Textfeld 15"/>
          <p:cNvSpPr txBox="1"/>
          <p:nvPr/>
        </p:nvSpPr>
        <p:spPr>
          <a:xfrm>
            <a:off x="1691680" y="3392997"/>
            <a:ext cx="864096" cy="261610"/>
          </a:xfrm>
          <a:prstGeom prst="rect">
            <a:avLst/>
          </a:prstGeom>
          <a:noFill/>
          <a:ln>
            <a:solidFill>
              <a:schemeClr val="bg2"/>
            </a:solidFill>
          </a:ln>
        </p:spPr>
        <p:txBody>
          <a:bodyPr wrap="square" rtlCol="0">
            <a:spAutoFit/>
          </a:bodyPr>
          <a:lstStyle/>
          <a:p>
            <a:r>
              <a:rPr lang="de-DE" sz="1100" dirty="0" smtClean="0"/>
              <a:t>Kriterium 1</a:t>
            </a:r>
            <a:endParaRPr lang="de-DE" sz="11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529" y="3140968"/>
            <a:ext cx="556564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Gerade Verbindung 11"/>
          <p:cNvCxnSpPr/>
          <p:nvPr/>
        </p:nvCxnSpPr>
        <p:spPr bwMode="auto">
          <a:xfrm>
            <a:off x="7056276" y="4293096"/>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14"/>
          <p:cNvCxnSpPr/>
          <p:nvPr/>
        </p:nvCxnSpPr>
        <p:spPr bwMode="auto">
          <a:xfrm>
            <a:off x="7056276" y="5589240"/>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16"/>
          <p:cNvCxnSpPr/>
          <p:nvPr/>
        </p:nvCxnSpPr>
        <p:spPr bwMode="auto">
          <a:xfrm>
            <a:off x="7058608" y="5121188"/>
            <a:ext cx="1329816"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p:nvPr/>
        </p:nvCxnSpPr>
        <p:spPr bwMode="auto">
          <a:xfrm>
            <a:off x="7058608" y="5445224"/>
            <a:ext cx="1329816"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18"/>
          <p:cNvCxnSpPr/>
          <p:nvPr/>
        </p:nvCxnSpPr>
        <p:spPr bwMode="auto">
          <a:xfrm>
            <a:off x="7056276" y="5265204"/>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19"/>
          <p:cNvCxnSpPr/>
          <p:nvPr/>
        </p:nvCxnSpPr>
        <p:spPr bwMode="auto">
          <a:xfrm>
            <a:off x="7056276" y="4941168"/>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22"/>
          <p:cNvCxnSpPr/>
          <p:nvPr/>
        </p:nvCxnSpPr>
        <p:spPr bwMode="auto">
          <a:xfrm>
            <a:off x="7056276" y="4149080"/>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p:nvCxnSpPr>
        <p:spPr bwMode="auto">
          <a:xfrm>
            <a:off x="7056276" y="4617132"/>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1151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944724"/>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Feinsedimenteintragsgefährdung nach </a:t>
            </a:r>
          </a:p>
          <a:p>
            <a:pPr>
              <a:defRPr/>
            </a:pPr>
            <a:r>
              <a:rPr lang="de-DE" sz="2400" b="1" dirty="0" smtClean="0">
                <a:latin typeface="Arial" pitchFamily="34" charset="0"/>
              </a:rPr>
              <a:t>Szenario 1 und Szenario 2 </a:t>
            </a:r>
            <a:endParaRPr lang="de-DE" sz="2400" b="1" dirty="0">
              <a:solidFill>
                <a:schemeClr val="tx2"/>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3" y="1808820"/>
            <a:ext cx="8605080" cy="45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662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5" name="Inhaltsplatzhalter 2"/>
          <p:cNvSpPr>
            <a:spLocks noGrp="1"/>
          </p:cNvSpPr>
          <p:nvPr>
            <p:ph idx="1"/>
          </p:nvPr>
        </p:nvSpPr>
        <p:spPr>
          <a:xfrm>
            <a:off x="457200" y="1773238"/>
            <a:ext cx="8229600" cy="4535487"/>
          </a:xfrm>
        </p:spPr>
        <p:txBody>
          <a:bodyPr/>
          <a:lstStyle/>
          <a:p>
            <a:pPr marL="0" indent="0">
              <a:lnSpc>
                <a:spcPct val="150000"/>
              </a:lnSpc>
              <a:buFontTx/>
              <a:buNone/>
              <a:defRPr/>
            </a:pPr>
            <a:r>
              <a:rPr lang="de-DE" sz="2800" b="1" dirty="0" smtClean="0"/>
              <a:t>Kalenderblätter zu Oberflächengewässern</a:t>
            </a:r>
          </a:p>
          <a:p>
            <a:pPr>
              <a:lnSpc>
                <a:spcPct val="150000"/>
              </a:lnSpc>
              <a:defRPr/>
            </a:pPr>
            <a:r>
              <a:rPr lang="de-DE" sz="2400" dirty="0" smtClean="0"/>
              <a:t>Themen Küsten- </a:t>
            </a:r>
            <a:r>
              <a:rPr lang="de-DE" sz="2400" dirty="0"/>
              <a:t>und Übergangsgewässer:</a:t>
            </a:r>
          </a:p>
          <a:p>
            <a:pPr lvl="1">
              <a:lnSpc>
                <a:spcPct val="150000"/>
              </a:lnSpc>
              <a:buFont typeface="Courier New" pitchFamily="49" charset="0"/>
              <a:buChar char="o"/>
              <a:defRPr/>
            </a:pPr>
            <a:r>
              <a:rPr lang="de-DE" sz="2000" dirty="0"/>
              <a:t>Hydromorphologie </a:t>
            </a:r>
          </a:p>
          <a:p>
            <a:pPr lvl="1">
              <a:lnSpc>
                <a:spcPct val="150000"/>
              </a:lnSpc>
              <a:buFont typeface="Courier New" pitchFamily="49" charset="0"/>
              <a:buChar char="o"/>
              <a:defRPr/>
            </a:pPr>
            <a:r>
              <a:rPr lang="de-DE" sz="2000" dirty="0" smtClean="0"/>
              <a:t>Eutrophierung</a:t>
            </a:r>
          </a:p>
          <a:p>
            <a:pPr lvl="1">
              <a:buFont typeface="Courier New" pitchFamily="49" charset="0"/>
              <a:buChar char="o"/>
              <a:defRPr/>
            </a:pPr>
            <a:endParaRPr lang="de-DE" sz="2000" dirty="0"/>
          </a:p>
          <a:p>
            <a:pPr>
              <a:lnSpc>
                <a:spcPct val="150000"/>
              </a:lnSpc>
              <a:buFont typeface="Arial" pitchFamily="34" charset="0"/>
              <a:buChar char="•"/>
              <a:defRPr/>
            </a:pPr>
            <a:r>
              <a:rPr lang="de-DE" sz="2400" dirty="0" smtClean="0"/>
              <a:t>Themen Seen</a:t>
            </a:r>
            <a:r>
              <a:rPr lang="de-DE" sz="2400" dirty="0"/>
              <a:t>: </a:t>
            </a:r>
          </a:p>
          <a:p>
            <a:pPr lvl="1">
              <a:lnSpc>
                <a:spcPct val="150000"/>
              </a:lnSpc>
              <a:buFont typeface="Courier New" pitchFamily="49" charset="0"/>
              <a:buChar char="o"/>
              <a:defRPr/>
            </a:pPr>
            <a:r>
              <a:rPr lang="de-DE" sz="2000" dirty="0" smtClean="0"/>
              <a:t>Eutrophierung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799691" y="656692"/>
            <a:ext cx="6084677"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Fazit </a:t>
            </a:r>
            <a:endParaRPr lang="de-DE" sz="2400" b="1" dirty="0">
              <a:solidFill>
                <a:schemeClr val="tx2"/>
              </a:solidFill>
            </a:endParaRPr>
          </a:p>
        </p:txBody>
      </p:sp>
      <p:sp>
        <p:nvSpPr>
          <p:cNvPr id="2" name="Textfeld 1"/>
          <p:cNvSpPr txBox="1"/>
          <p:nvPr/>
        </p:nvSpPr>
        <p:spPr>
          <a:xfrm>
            <a:off x="468313" y="1513232"/>
            <a:ext cx="8496299" cy="4524315"/>
          </a:xfrm>
          <a:prstGeom prst="rect">
            <a:avLst/>
          </a:prstGeom>
          <a:noFill/>
        </p:spPr>
        <p:txBody>
          <a:bodyPr wrap="square" rtlCol="0">
            <a:spAutoFit/>
          </a:bodyPr>
          <a:lstStyle/>
          <a:p>
            <a:pPr marL="285750" indent="-285750" algn="l">
              <a:buFont typeface="Arial" pitchFamily="34" charset="0"/>
              <a:buChar char="•"/>
            </a:pPr>
            <a:r>
              <a:rPr lang="de-DE" dirty="0" smtClean="0"/>
              <a:t>Im nördlichen Untersuchungsgebiet (Naturraum Weser-Aller) ist die Feinsedimenteintragsgefährdung am geringsten, hier dominiert nach allen 3 Bewertungskriterien die Gefährdungsstufe 1.</a:t>
            </a:r>
          </a:p>
          <a:p>
            <a:pPr marL="285750" indent="-285750" algn="l">
              <a:buFont typeface="Arial" pitchFamily="34" charset="0"/>
              <a:buChar char="•"/>
            </a:pPr>
            <a:endParaRPr lang="de-DE" dirty="0" smtClean="0"/>
          </a:p>
          <a:p>
            <a:pPr marL="285750" indent="-285750" algn="l">
              <a:buFont typeface="Arial" pitchFamily="34" charset="0"/>
              <a:buChar char="•"/>
            </a:pPr>
            <a:r>
              <a:rPr lang="de-DE" dirty="0" smtClean="0"/>
              <a:t>Eine besonders hohe Feinsedimenteintragsgefährdung ist im Bereich des Weser- u. Leineberglandes sowie im südöstlichen Bereich der Börde zu erkennen.</a:t>
            </a:r>
          </a:p>
          <a:p>
            <a:pPr marL="285750" indent="-285750" algn="l">
              <a:buFont typeface="Arial" pitchFamily="34" charset="0"/>
              <a:buChar char="•"/>
            </a:pPr>
            <a:endParaRPr lang="de-DE" dirty="0" smtClean="0"/>
          </a:p>
          <a:p>
            <a:pPr marL="285750" indent="-285750" algn="l">
              <a:buFont typeface="Arial" pitchFamily="34" charset="0"/>
              <a:buChar char="•"/>
            </a:pPr>
            <a:r>
              <a:rPr lang="de-DE" dirty="0" smtClean="0"/>
              <a:t>Nach Szenario 2 (gut bodendeckende Kulturart) geht die Feinsedimenteintragsgefährdung gegenüber dem IST Zustand 2011 beträchtlich zurück. Die Gefährdungsstufe 5 tritt gar nicht mehr auf.</a:t>
            </a:r>
          </a:p>
          <a:p>
            <a:pPr marL="285750" indent="-285750" algn="l">
              <a:buFont typeface="Arial" pitchFamily="34" charset="0"/>
              <a:buChar char="•"/>
            </a:pPr>
            <a:endParaRPr lang="de-DE" dirty="0" smtClean="0"/>
          </a:p>
          <a:p>
            <a:pPr marL="285750" indent="-285750" algn="l">
              <a:buFont typeface="Arial" pitchFamily="34" charset="0"/>
              <a:buChar char="•"/>
            </a:pPr>
            <a:r>
              <a:rPr lang="de-DE" dirty="0" smtClean="0"/>
              <a:t>Demnach ließe sich die Feinsedimentbelastung in den Gewässern durch Anbaubedingungen mittels konservierende Bodenbearbeitung wie z.B. </a:t>
            </a:r>
            <a:r>
              <a:rPr lang="de-DE" dirty="0" err="1" smtClean="0"/>
              <a:t>Mulchsaat</a:t>
            </a:r>
            <a:r>
              <a:rPr lang="de-DE" dirty="0" smtClean="0"/>
              <a:t>, Zwischenfruchtanbau, Untersaaten (überjährig) und durch einen ausreichend großen Uferrandstreifen in Südniedersachsen vermindern</a:t>
            </a:r>
            <a:r>
              <a:rPr lang="de-DE" sz="1400" dirty="0" smtClean="0"/>
              <a:t>.</a:t>
            </a:r>
            <a:endParaRPr lang="de-DE" sz="1400" dirty="0"/>
          </a:p>
        </p:txBody>
      </p:sp>
    </p:spTree>
    <p:extLst>
      <p:ext uri="{BB962C8B-B14F-4D97-AF65-F5344CB8AC3E}">
        <p14:creationId xmlns:p14="http://schemas.microsoft.com/office/powerpoint/2010/main" val="891551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44824"/>
            <a:ext cx="3996444" cy="3780420"/>
          </a:xfrm>
        </p:spPr>
        <p:txBody>
          <a:bodyPr/>
          <a:lstStyle/>
          <a:p>
            <a:pPr algn="l"/>
            <a:r>
              <a:rPr lang="de-DE" sz="1600" dirty="0" smtClean="0"/>
              <a:t>Im Anhang der Studie finden Sie auch:</a:t>
            </a:r>
            <a:br>
              <a:rPr lang="de-DE" sz="1600" dirty="0" smtClean="0"/>
            </a:br>
            <a:r>
              <a:rPr lang="de-DE" dirty="0"/>
              <a:t/>
            </a:r>
            <a:br>
              <a:rPr lang="de-DE" dirty="0"/>
            </a:br>
            <a:r>
              <a:rPr lang="de-DE" sz="1400" b="0" dirty="0"/>
              <a:t>Übersicht zu den ermittelten </a:t>
            </a:r>
            <a:r>
              <a:rPr lang="de-DE" sz="1400" b="0" dirty="0" err="1" smtClean="0"/>
              <a:t>Feinsedimentein-tragsgefährdungsstufen</a:t>
            </a:r>
            <a:r>
              <a:rPr lang="de-DE" sz="1400" b="0" dirty="0" smtClean="0"/>
              <a:t> </a:t>
            </a:r>
            <a:r>
              <a:rPr lang="de-DE" sz="1400" b="0" dirty="0"/>
              <a:t>pro </a:t>
            </a:r>
            <a:r>
              <a:rPr lang="de-DE" sz="1400" b="0" dirty="0" smtClean="0"/>
              <a:t>Wasserkörper für </a:t>
            </a:r>
            <a:r>
              <a:rPr lang="de-DE" sz="1400" b="0" dirty="0"/>
              <a:t>die Bedingungen in 2011 </a:t>
            </a:r>
            <a:r>
              <a:rPr lang="de-DE" sz="1400" b="0" dirty="0" smtClean="0"/>
              <a:t/>
            </a:r>
            <a:br>
              <a:rPr lang="de-DE" sz="1400" b="0" dirty="0" smtClean="0"/>
            </a:br>
            <a:r>
              <a:rPr lang="de-DE" sz="1400" b="0" dirty="0"/>
              <a:t/>
            </a:r>
            <a:br>
              <a:rPr lang="de-DE" sz="1400" b="0" dirty="0"/>
            </a:br>
            <a:r>
              <a:rPr lang="de-DE" sz="1400" b="0" dirty="0" smtClean="0"/>
              <a:t>WKF</a:t>
            </a:r>
            <a:r>
              <a:rPr lang="de-DE" sz="1400" b="0" dirty="0"/>
              <a:t>: bezogen auf die </a:t>
            </a:r>
            <a:r>
              <a:rPr lang="de-DE" sz="1400" b="0" dirty="0" smtClean="0"/>
              <a:t>jeweiligen Wasserkörpereinzugsgebiete</a:t>
            </a:r>
            <a:r>
              <a:rPr lang="de-DE" sz="1400" b="0" dirty="0"/>
              <a:t>,</a:t>
            </a:r>
            <a:br>
              <a:rPr lang="de-DE" sz="1400" b="0" dirty="0"/>
            </a:br>
            <a:r>
              <a:rPr lang="de-DE" sz="1400" b="0" dirty="0" smtClean="0"/>
              <a:t/>
            </a:r>
            <a:br>
              <a:rPr lang="de-DE" sz="1400" b="0" dirty="0" smtClean="0"/>
            </a:br>
            <a:r>
              <a:rPr lang="de-DE" sz="1400" b="0" dirty="0" smtClean="0"/>
              <a:t>Acker</a:t>
            </a:r>
            <a:r>
              <a:rPr lang="de-DE" sz="1400" b="0" dirty="0"/>
              <a:t>: bezogen auf die Ackerfläche pro WK, </a:t>
            </a:r>
            <a:r>
              <a:rPr lang="de-DE" sz="1400" b="0" dirty="0" smtClean="0"/>
              <a:t/>
            </a:r>
            <a:br>
              <a:rPr lang="de-DE" sz="1400" b="0" dirty="0" smtClean="0"/>
            </a:br>
            <a:r>
              <a:rPr lang="de-DE" sz="1400" b="0" dirty="0"/>
              <a:t/>
            </a:r>
            <a:br>
              <a:rPr lang="de-DE" sz="1400" b="0" dirty="0"/>
            </a:br>
            <a:r>
              <a:rPr lang="de-DE" sz="1400" b="0" dirty="0" smtClean="0"/>
              <a:t>GL</a:t>
            </a:r>
            <a:r>
              <a:rPr lang="de-DE" sz="1400" b="0" dirty="0"/>
              <a:t>: bezogen auf</a:t>
            </a:r>
            <a:br>
              <a:rPr lang="de-DE" sz="1400" b="0" dirty="0"/>
            </a:br>
            <a:r>
              <a:rPr lang="de-DE" sz="1400" b="0" dirty="0"/>
              <a:t>die Gewässerlänge pro WK</a:t>
            </a:r>
            <a:r>
              <a:rPr lang="de-DE" b="0" dirty="0"/>
              <a:t>)</a:t>
            </a:r>
            <a:endParaRPr lang="de-DE"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991871"/>
            <a:ext cx="4349570" cy="5857941"/>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feil nach rechts 3"/>
          <p:cNvSpPr/>
          <p:nvPr/>
        </p:nvSpPr>
        <p:spPr bwMode="auto">
          <a:xfrm>
            <a:off x="143508" y="2312876"/>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00204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5125" name="Inhaltsplatzhalter 2"/>
          <p:cNvSpPr>
            <a:spLocks noGrp="1"/>
          </p:cNvSpPr>
          <p:nvPr>
            <p:ph idx="1"/>
          </p:nvPr>
        </p:nvSpPr>
        <p:spPr bwMode="auto">
          <a:xfrm>
            <a:off x="457200" y="1773238"/>
            <a:ext cx="8470900" cy="4535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50000"/>
              </a:lnSpc>
              <a:buFontTx/>
              <a:buNone/>
            </a:pPr>
            <a:r>
              <a:rPr lang="de-DE" sz="2800" b="1" smtClean="0"/>
              <a:t>Kalenderblätter zu Oberflächengewässern</a:t>
            </a:r>
          </a:p>
          <a:p>
            <a:pPr lvl="1">
              <a:lnSpc>
                <a:spcPct val="150000"/>
              </a:lnSpc>
              <a:buFont typeface="Arial" charset="0"/>
              <a:buChar char="•"/>
            </a:pPr>
            <a:r>
              <a:rPr lang="de-DE" sz="2400" smtClean="0"/>
              <a:t>Themen Fließgewässer:  </a:t>
            </a:r>
          </a:p>
          <a:p>
            <a:pPr lvl="2">
              <a:lnSpc>
                <a:spcPct val="150000"/>
              </a:lnSpc>
              <a:buFont typeface="Courier New" pitchFamily="49" charset="0"/>
              <a:buChar char="o"/>
            </a:pPr>
            <a:r>
              <a:rPr lang="de-DE" sz="2000" smtClean="0"/>
              <a:t>diffuse Belastungen</a:t>
            </a:r>
          </a:p>
          <a:p>
            <a:pPr lvl="2">
              <a:lnSpc>
                <a:spcPct val="150000"/>
              </a:lnSpc>
              <a:buFont typeface="Courier New" pitchFamily="49" charset="0"/>
              <a:buChar char="o"/>
            </a:pPr>
            <a:r>
              <a:rPr lang="de-DE" sz="2000" smtClean="0"/>
              <a:t>prioritäre Stoffe</a:t>
            </a:r>
          </a:p>
          <a:p>
            <a:pPr lvl="2">
              <a:lnSpc>
                <a:spcPct val="150000"/>
              </a:lnSpc>
              <a:buFont typeface="Courier New" pitchFamily="49" charset="0"/>
              <a:buChar char="o"/>
            </a:pPr>
            <a:r>
              <a:rPr lang="de-DE" sz="2000" smtClean="0"/>
              <a:t>Marschen</a:t>
            </a:r>
          </a:p>
          <a:p>
            <a:pPr lvl="2">
              <a:lnSpc>
                <a:spcPct val="150000"/>
              </a:lnSpc>
              <a:buFont typeface="Courier New" pitchFamily="49" charset="0"/>
              <a:buChar char="o"/>
            </a:pPr>
            <a:r>
              <a:rPr lang="de-DE" sz="2000" smtClean="0"/>
              <a:t>Hydromorphologie: Durchgängigkeit, Wasserkraft</a:t>
            </a:r>
          </a:p>
          <a:p>
            <a:pPr lvl="2">
              <a:lnSpc>
                <a:spcPct val="150000"/>
              </a:lnSpc>
              <a:buFont typeface="Courier New" pitchFamily="49" charset="0"/>
              <a:buChar char="o"/>
            </a:pPr>
            <a:r>
              <a:rPr lang="de-DE" sz="2000" smtClean="0"/>
              <a:t>Hydromorphologie: Randstreifen, Flächenbedarf</a:t>
            </a:r>
          </a:p>
          <a:p>
            <a:pPr lvl="2">
              <a:lnSpc>
                <a:spcPct val="150000"/>
              </a:lnSpc>
              <a:buFont typeface="Courier New" pitchFamily="49" charset="0"/>
              <a:buChar char="o"/>
            </a:pPr>
            <a:r>
              <a:rPr lang="de-DE" sz="2000" smtClean="0"/>
              <a:t>Hydromorphologie: Kies, Totholz</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6149" name="Inhaltsplatzhalter 2"/>
          <p:cNvSpPr>
            <a:spLocks noGrp="1"/>
          </p:cNvSpPr>
          <p:nvPr>
            <p:ph idx="1"/>
          </p:nvPr>
        </p:nvSpPr>
        <p:spPr bwMode="auto">
          <a:xfrm>
            <a:off x="457200" y="1773238"/>
            <a:ext cx="8362950" cy="4535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50000"/>
              </a:lnSpc>
              <a:buFontTx/>
              <a:buNone/>
            </a:pPr>
            <a:r>
              <a:rPr lang="de-DE" sz="2800" b="1" smtClean="0"/>
              <a:t>Kalenderblätter zum Grundwasser</a:t>
            </a:r>
            <a:endParaRPr lang="de-DE" sz="2800" smtClean="0"/>
          </a:p>
          <a:p>
            <a:pPr lvl="1">
              <a:lnSpc>
                <a:spcPct val="150000"/>
              </a:lnSpc>
              <a:buFont typeface="Arial" charset="0"/>
              <a:buChar char="•"/>
            </a:pPr>
            <a:r>
              <a:rPr lang="de-DE" sz="2400" smtClean="0"/>
              <a:t>Nitrat</a:t>
            </a:r>
          </a:p>
          <a:p>
            <a:pPr lvl="1">
              <a:lnSpc>
                <a:spcPct val="150000"/>
              </a:lnSpc>
              <a:buFont typeface="Arial" charset="0"/>
              <a:buChar char="•"/>
            </a:pPr>
            <a:r>
              <a:rPr lang="de-DE" sz="2400" smtClean="0"/>
              <a:t>Pflanzenschutzmittel</a:t>
            </a:r>
          </a:p>
          <a:p>
            <a:pPr lvl="1">
              <a:buFont typeface="Arial" charset="0"/>
              <a:buChar char="•"/>
            </a:pPr>
            <a:endParaRPr lang="de-DE" sz="2400" smtClean="0"/>
          </a:p>
          <a:p>
            <a:pPr marL="0" indent="0">
              <a:lnSpc>
                <a:spcPct val="150000"/>
              </a:lnSpc>
              <a:buFontTx/>
              <a:buNone/>
            </a:pPr>
            <a:r>
              <a:rPr lang="de-DE" sz="2800" b="1" smtClean="0"/>
              <a:t>Integratives Thema OWG und GW</a:t>
            </a:r>
            <a:endParaRPr lang="de-DE" sz="1600" smtClean="0"/>
          </a:p>
          <a:p>
            <a:pPr lvl="1">
              <a:lnSpc>
                <a:spcPct val="150000"/>
              </a:lnSpc>
              <a:buFont typeface="Arial" charset="0"/>
              <a:buChar char="•"/>
            </a:pPr>
            <a:r>
              <a:rPr lang="de-DE" sz="2400" smtClean="0"/>
              <a:t>Mengenproblematik, Klimawandel, Wechselwirkungen</a:t>
            </a:r>
          </a:p>
          <a:p>
            <a:pPr lvl="1">
              <a:buFont typeface="Arial" charset="0"/>
              <a:buChar char="•"/>
            </a:pPr>
            <a:endParaRPr lang="de-DE"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1052736"/>
            <a:ext cx="8496300" cy="1008112"/>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3200" dirty="0" smtClean="0">
                <a:latin typeface="Arial" pitchFamily="34" charset="0"/>
              </a:rPr>
              <a:t>Nährstoffsituation</a:t>
            </a:r>
          </a:p>
          <a:p>
            <a:pPr>
              <a:defRPr/>
            </a:pPr>
            <a:r>
              <a:rPr lang="de-DE" sz="3200" dirty="0" smtClean="0">
                <a:solidFill>
                  <a:schemeClr val="tx2"/>
                </a:solidFill>
                <a:latin typeface="Arial" pitchFamily="34" charset="0"/>
              </a:rPr>
              <a:t>Oberflächengewässer</a:t>
            </a:r>
            <a:endParaRPr lang="de-DE" sz="3200" dirty="0">
              <a:solidFill>
                <a:schemeClr val="tx2"/>
              </a:solidFill>
            </a:endParaRPr>
          </a:p>
        </p:txBody>
      </p:sp>
      <p:pic>
        <p:nvPicPr>
          <p:cNvPr id="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575" y="3897052"/>
            <a:ext cx="2187817" cy="1584176"/>
          </a:xfrm>
          <a:prstGeom prst="rect">
            <a:avLst/>
          </a:prstGeom>
          <a:noFill/>
          <a:ln w="9525">
            <a:solidFill>
              <a:schemeClr val="tx1"/>
            </a:solidFill>
            <a:miter lim="800000"/>
            <a:headEnd/>
            <a:tailEnd/>
          </a:ln>
          <a:effectLst>
            <a:outerShdw dist="107763" dir="2700000" algn="ctr" rotWithShape="0">
              <a:srgbClr val="B2B2B2">
                <a:alpha val="50000"/>
              </a:srgbClr>
            </a:outerShdw>
          </a:effectLst>
          <a:extLst>
            <a:ext uri="{909E8E84-426E-40DD-AFC4-6F175D3DCCD1}">
              <a14:hiddenFill xmlns:a14="http://schemas.microsoft.com/office/drawing/2010/main">
                <a:solidFill>
                  <a:schemeClr val="accent1"/>
                </a:solidFill>
              </a14:hiddenFill>
            </a:ext>
          </a:extLst>
        </p:spPr>
      </p:pic>
      <p:pic>
        <p:nvPicPr>
          <p:cNvPr id="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708405"/>
            <a:ext cx="2847807" cy="19437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Tree>
    <p:extLst>
      <p:ext uri="{BB962C8B-B14F-4D97-AF65-F5344CB8AC3E}">
        <p14:creationId xmlns:p14="http://schemas.microsoft.com/office/powerpoint/2010/main" val="3508724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648" y="620688"/>
            <a:ext cx="6048672" cy="792088"/>
          </a:xfrm>
        </p:spPr>
        <p:txBody>
          <a:bodyPr/>
          <a:lstStyle/>
          <a:p>
            <a:r>
              <a:rPr lang="de-DE" sz="3200" b="0" dirty="0" smtClean="0"/>
              <a:t>Ausgangslage</a:t>
            </a:r>
            <a:endParaRPr lang="de-DE" sz="3200" b="0" dirty="0"/>
          </a:p>
        </p:txBody>
      </p:sp>
      <p:sp>
        <p:nvSpPr>
          <p:cNvPr id="3" name="Inhaltsplatzhalter 2"/>
          <p:cNvSpPr>
            <a:spLocks noGrp="1"/>
          </p:cNvSpPr>
          <p:nvPr>
            <p:ph idx="1"/>
          </p:nvPr>
        </p:nvSpPr>
        <p:spPr>
          <a:xfrm>
            <a:off x="575565" y="1542734"/>
            <a:ext cx="8229600" cy="5040560"/>
          </a:xfrm>
        </p:spPr>
        <p:txBody>
          <a:bodyPr/>
          <a:lstStyle/>
          <a:p>
            <a:pPr>
              <a:buFont typeface="Wingdings" pitchFamily="2" charset="2"/>
              <a:buChar char="Ø"/>
            </a:pPr>
            <a:r>
              <a:rPr lang="de-DE" sz="2400" dirty="0" smtClean="0"/>
              <a:t>(Diffuse) Nährstoffbelastung als wichtige Wasserbewirtschaftungsfrage für alle </a:t>
            </a:r>
          </a:p>
          <a:p>
            <a:pPr marL="400050" lvl="1" indent="0">
              <a:buNone/>
            </a:pPr>
            <a:r>
              <a:rPr lang="de-DE" sz="2400" dirty="0" smtClean="0"/>
              <a:t>Flussgebiete in Niedersachsen genannt</a:t>
            </a:r>
          </a:p>
          <a:p>
            <a:pPr>
              <a:buFont typeface="Wingdings" pitchFamily="2" charset="2"/>
              <a:buChar char="Ø"/>
            </a:pPr>
            <a:endParaRPr lang="de-DE" sz="2400" dirty="0" smtClean="0"/>
          </a:p>
          <a:p>
            <a:pPr>
              <a:buFont typeface="Wingdings" pitchFamily="2" charset="2"/>
              <a:buChar char="Ø"/>
            </a:pPr>
            <a:r>
              <a:rPr lang="de-DE" sz="2400" dirty="0" smtClean="0"/>
              <a:t>Niedersächsische Beiträge zu den Bewirtschaftungsplänen: </a:t>
            </a:r>
            <a:endParaRPr lang="de-DE" sz="2400" dirty="0"/>
          </a:p>
        </p:txBody>
      </p:sp>
      <p:graphicFrame>
        <p:nvGraphicFramePr>
          <p:cNvPr id="5" name="Tabelle 4"/>
          <p:cNvGraphicFramePr>
            <a:graphicFrameLocks noGrp="1"/>
          </p:cNvGraphicFramePr>
          <p:nvPr>
            <p:extLst>
              <p:ext uri="{D42A27DB-BD31-4B8C-83A1-F6EECF244321}">
                <p14:modId xmlns:p14="http://schemas.microsoft.com/office/powerpoint/2010/main" val="423153913"/>
              </p:ext>
            </p:extLst>
          </p:nvPr>
        </p:nvGraphicFramePr>
        <p:xfrm>
          <a:off x="811943" y="4283710"/>
          <a:ext cx="7628199" cy="1681480"/>
        </p:xfrm>
        <a:graphic>
          <a:graphicData uri="http://schemas.openxmlformats.org/drawingml/2006/table">
            <a:tbl>
              <a:tblPr firstRow="1" bandRow="1">
                <a:tableStyleId>{9DCAF9ED-07DC-4A11-8D7F-57B35C25682E}</a:tableStyleId>
              </a:tblPr>
              <a:tblGrid>
                <a:gridCol w="2804004"/>
                <a:gridCol w="2596596"/>
                <a:gridCol w="2227599"/>
              </a:tblGrid>
              <a:tr h="370840">
                <a:tc>
                  <a:txBody>
                    <a:bodyPr/>
                    <a:lstStyle/>
                    <a:p>
                      <a:r>
                        <a:rPr lang="de-DE" dirty="0" smtClean="0"/>
                        <a:t>Weser</a:t>
                      </a:r>
                      <a:endParaRPr lang="de-DE" dirty="0"/>
                    </a:p>
                  </a:txBody>
                  <a:tcPr/>
                </a:tc>
                <a:tc>
                  <a:txBody>
                    <a:bodyPr/>
                    <a:lstStyle/>
                    <a:p>
                      <a:r>
                        <a:rPr lang="de-DE" dirty="0" smtClean="0"/>
                        <a:t>Elbe</a:t>
                      </a:r>
                      <a:endParaRPr lang="de-DE" dirty="0"/>
                    </a:p>
                  </a:txBody>
                  <a:tcPr/>
                </a:tc>
                <a:tc>
                  <a:txBody>
                    <a:bodyPr/>
                    <a:lstStyle/>
                    <a:p>
                      <a:r>
                        <a:rPr lang="de-DE" dirty="0" smtClean="0"/>
                        <a:t>Ems</a:t>
                      </a:r>
                      <a:endParaRPr lang="de-DE" dirty="0"/>
                    </a:p>
                  </a:txBody>
                  <a:tcPr/>
                </a:tc>
              </a:tr>
              <a:tr h="370840">
                <a:tc>
                  <a:txBody>
                    <a:bodyPr/>
                    <a:lstStyle/>
                    <a:p>
                      <a:r>
                        <a:rPr lang="de-DE" sz="1600" dirty="0" smtClean="0"/>
                        <a:t>P: 0,1 -0,2</a:t>
                      </a:r>
                      <a:r>
                        <a:rPr lang="de-DE" sz="1600" baseline="0" dirty="0" smtClean="0"/>
                        <a:t> mg/l P (typabhängig)</a:t>
                      </a:r>
                    </a:p>
                    <a:p>
                      <a:r>
                        <a:rPr lang="de-DE" sz="1600" baseline="0" dirty="0" smtClean="0"/>
                        <a:t>N: 3,0 mg/l am Pegel </a:t>
                      </a:r>
                      <a:r>
                        <a:rPr lang="de-DE" sz="1600" baseline="0" dirty="0" err="1" smtClean="0"/>
                        <a:t>Hemelingen</a:t>
                      </a:r>
                      <a:r>
                        <a:rPr lang="de-DE" sz="1600" baseline="0" dirty="0" smtClean="0"/>
                        <a:t> und an der </a:t>
                      </a:r>
                      <a:r>
                        <a:rPr lang="de-DE" sz="1600" baseline="0" dirty="0" err="1" smtClean="0"/>
                        <a:t>Hunte</a:t>
                      </a:r>
                      <a:endParaRPr lang="de-DE" sz="1600" dirty="0" smtClean="0"/>
                    </a:p>
                  </a:txBody>
                  <a:tcPr/>
                </a:tc>
                <a:tc>
                  <a:txBody>
                    <a:bodyPr/>
                    <a:lstStyle/>
                    <a:p>
                      <a:r>
                        <a:rPr lang="de-DE" sz="1600" dirty="0" smtClean="0"/>
                        <a:t>Reduktion der N- und P-Belastungen 24%, gemessen am Bilanzprofil</a:t>
                      </a:r>
                      <a:r>
                        <a:rPr lang="de-DE" sz="1600" baseline="0" dirty="0" smtClean="0"/>
                        <a:t> </a:t>
                      </a:r>
                      <a:r>
                        <a:rPr lang="de-DE" sz="1600" baseline="0" dirty="0" err="1" smtClean="0"/>
                        <a:t>Seemanshöft</a:t>
                      </a:r>
                      <a:r>
                        <a:rPr lang="de-DE" sz="1600" baseline="0" dirty="0" smtClean="0"/>
                        <a:t> (2006)</a:t>
                      </a:r>
                      <a:endParaRPr lang="de-DE" sz="1600" dirty="0"/>
                    </a:p>
                  </a:txBody>
                  <a:tcPr/>
                </a:tc>
                <a:tc>
                  <a:txBody>
                    <a:bodyPr/>
                    <a:lstStyle/>
                    <a:p>
                      <a:r>
                        <a:rPr lang="de-DE" sz="1600" dirty="0" smtClean="0"/>
                        <a:t>Als Problem benannt, aber ohne Quantifizierung</a:t>
                      </a:r>
                      <a:endParaRPr lang="de-DE" sz="1600" dirty="0"/>
                    </a:p>
                  </a:txBody>
                  <a:tcPr/>
                </a:tc>
              </a:tr>
            </a:tbl>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3" y="1268760"/>
            <a:ext cx="2240471" cy="27942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203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864096"/>
          </a:xfrm>
        </p:spPr>
        <p:txBody>
          <a:bodyPr/>
          <a:lstStyle/>
          <a:p>
            <a:r>
              <a:rPr lang="de-DE" sz="3200" b="0" dirty="0" smtClean="0"/>
              <a:t>Landesweite</a:t>
            </a:r>
            <a:r>
              <a:rPr lang="de-DE" sz="3200" dirty="0" smtClean="0"/>
              <a:t> </a:t>
            </a:r>
            <a:r>
              <a:rPr lang="de-DE" sz="3200" b="0" dirty="0" smtClean="0"/>
              <a:t>Auswertungen</a:t>
            </a:r>
            <a:endParaRPr lang="de-DE" sz="3200" b="0" dirty="0"/>
          </a:p>
        </p:txBody>
      </p:sp>
      <p:sp>
        <p:nvSpPr>
          <p:cNvPr id="3" name="Inhaltsplatzhalter 2"/>
          <p:cNvSpPr>
            <a:spLocks noGrp="1"/>
          </p:cNvSpPr>
          <p:nvPr>
            <p:ph idx="1"/>
          </p:nvPr>
        </p:nvSpPr>
        <p:spPr>
          <a:xfrm>
            <a:off x="395536" y="1916832"/>
            <a:ext cx="8229600" cy="4525963"/>
          </a:xfrm>
        </p:spPr>
        <p:txBody>
          <a:bodyPr/>
          <a:lstStyle/>
          <a:p>
            <a:r>
              <a:rPr lang="de-DE" sz="2400" dirty="0" smtClean="0"/>
              <a:t>Die Konkretisierung der Nährstoffbelastung für die OG und die Erarbeitung von Konzepten und konkreten Maßnahmen wurde als Aufgabe in den BWP formuliert.</a:t>
            </a:r>
          </a:p>
          <a:p>
            <a:r>
              <a:rPr lang="de-DE" sz="2400" dirty="0" smtClean="0"/>
              <a:t>Landesweite Arbeitsgruppe unter Beteiligung des LBEG mit den Aufgaben:</a:t>
            </a:r>
          </a:p>
          <a:p>
            <a:pPr lvl="1"/>
            <a:r>
              <a:rPr lang="de-DE" sz="2000" dirty="0" smtClean="0"/>
              <a:t>Datenauswertungen (2000-2011) zur Immissionsbelastung der Oberflächengewässer</a:t>
            </a:r>
          </a:p>
          <a:p>
            <a:pPr lvl="1"/>
            <a:r>
              <a:rPr lang="de-DE" sz="2000" dirty="0" smtClean="0"/>
              <a:t>Signifikanzkriterien für signifikante Belastungen  mit Nährstoffen entwickeln</a:t>
            </a:r>
          </a:p>
          <a:p>
            <a:pPr lvl="1"/>
            <a:r>
              <a:rPr lang="de-DE" sz="2000" dirty="0" smtClean="0"/>
              <a:t>Maßnahmenkulissen identifizieren</a:t>
            </a:r>
          </a:p>
          <a:p>
            <a:pPr marL="457200" lvl="1" indent="0">
              <a:buNone/>
            </a:pPr>
            <a:r>
              <a:rPr lang="de-DE" sz="2000" dirty="0" smtClean="0"/>
              <a:t> </a:t>
            </a:r>
            <a:endParaRPr lang="de-DE" sz="2000" dirty="0"/>
          </a:p>
        </p:txBody>
      </p:sp>
    </p:spTree>
    <p:extLst>
      <p:ext uri="{BB962C8B-B14F-4D97-AF65-F5344CB8AC3E}">
        <p14:creationId xmlns:p14="http://schemas.microsoft.com/office/powerpoint/2010/main" val="3260811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2922</Words>
  <Application>Microsoft Office PowerPoint</Application>
  <PresentationFormat>Bildschirmpräsentation (4:3)</PresentationFormat>
  <Paragraphs>324</Paragraphs>
  <Slides>41</Slides>
  <Notes>30</Notes>
  <HiddenSlides>0</HiddenSlides>
  <MMClips>0</MMClips>
  <ScaleCrop>false</ScaleCrop>
  <HeadingPairs>
    <vt:vector size="4" baseType="variant">
      <vt:variant>
        <vt:lpstr>Design</vt:lpstr>
      </vt:variant>
      <vt:variant>
        <vt:i4>1</vt:i4>
      </vt:variant>
      <vt:variant>
        <vt:lpstr>Folientitel</vt:lpstr>
      </vt:variant>
      <vt:variant>
        <vt:i4>41</vt:i4>
      </vt:variant>
    </vt:vector>
  </HeadingPairs>
  <TitlesOfParts>
    <vt:vector size="42" baseType="lpstr">
      <vt:lpstr>Standarddesign</vt:lpstr>
      <vt:lpstr>   19. Sitzung  der Gebietskooperation Weser-Nethe  am 28.05.2013 in Holzminden  </vt:lpstr>
      <vt:lpstr>PowerPoint-Präsentation</vt:lpstr>
      <vt:lpstr>Wichtige Wasserbewirtschaftungsfragen – Kalender 2014</vt:lpstr>
      <vt:lpstr>Wichtige Wasserbewirtschaftungsfragen – Kalender 2014</vt:lpstr>
      <vt:lpstr>Wichtige Wasserbewirtschaftungsfragen – Kalender 2014</vt:lpstr>
      <vt:lpstr>Wichtige Wasserbewirtschaftungsfragen – Kalender 2014</vt:lpstr>
      <vt:lpstr>PowerPoint-Präsentation</vt:lpstr>
      <vt:lpstr>Ausgangslage</vt:lpstr>
      <vt:lpstr>Landesweite Auswertungen</vt:lpstr>
      <vt:lpstr>PowerPoint-Präsentation</vt:lpstr>
      <vt:lpstr>PowerPoint-Präsentation</vt:lpstr>
      <vt:lpstr>Grenzwerte</vt:lpstr>
      <vt:lpstr>PowerPoint-Präsentation</vt:lpstr>
      <vt:lpstr>Auswertungen Bearbeitungsgebiete</vt:lpstr>
      <vt:lpstr>PowerPoint-Präsentation</vt:lpstr>
      <vt:lpstr>PowerPoint-Präsentation</vt:lpstr>
      <vt:lpstr>Ausblick</vt:lpstr>
      <vt:lpstr>PowerPoint-Präsentation</vt:lpstr>
      <vt:lpstr>PowerPoint-Präsentation</vt:lpstr>
      <vt:lpstr>Weitergehende Beschreibung</vt:lpstr>
      <vt:lpstr>PowerPoint-Präsentation</vt:lpstr>
      <vt:lpstr>Grundwassermenge</vt:lpstr>
      <vt:lpstr>Arbeiten im Bereich GW-Menge für die  Bestandsaufnahme </vt:lpstr>
      <vt:lpstr>Grundwassergüte</vt:lpstr>
      <vt:lpstr>PowerPoint-Präsentation</vt:lpstr>
      <vt:lpstr>PowerPoint-Präsentation</vt:lpstr>
      <vt:lpstr>PowerPoint-Präsentation</vt:lpstr>
      <vt:lpstr>Ergebnisse der Bestandsaufnahme</vt:lpstr>
      <vt:lpstr>Vielen Dank für Ihre Aufmerksamkeit!</vt:lpstr>
      <vt:lpstr>PowerPoint-Präsentation</vt:lpstr>
      <vt:lpstr>PowerPoint-Präsentation</vt:lpstr>
      <vt:lpstr>PowerPoint-Präsentation</vt:lpstr>
      <vt:lpstr>PowerPoint-Präsentation</vt:lpstr>
      <vt:lpstr>PowerPoint-Präsentation</vt:lpstr>
      <vt:lpstr>Methodik zur Ermittlung der   Feinsedimenteintragsgefährdung\ Eingangsparameter</vt:lpstr>
      <vt:lpstr>Methodik zur Ermittlung der   Feinsedimenteintragsgefährdung\ Berechnungsverfahren</vt:lpstr>
      <vt:lpstr>PowerPoint-Präsentation</vt:lpstr>
      <vt:lpstr>Feinsedimenteintragsgefährdung am geringsten im nördlichen Untersuchungsgebiet von Weser- und Allerflachland (Anteile der nördlichen Bearbeitungsgebiete von Weser\ Meerbach, Fuhse\ Wietze u. Leine Westaue).  Hohe Feinsedimenteintragsgefährdung im mittleren u. nordwestlichen Bereich des Weser- u. Leineberglandes sowie im südöstliche Bereich der Börde (Anteile der Bearbeitungsgebiet Weser\ Emmer, Oker, Weser\ Nethe, Rhume u. Großer Graben.        </vt:lpstr>
      <vt:lpstr>PowerPoint-Präsentation</vt:lpstr>
      <vt:lpstr>PowerPoint-Präsentation</vt:lpstr>
      <vt:lpstr>Im Anhang der Studie finden Sie auch:  Übersicht zu den ermittelten Feinsedimentein-tragsgefährdungsstufen pro Wasserkörper für die Bedingungen in 2011   WKF: bezogen auf die jeweiligen Wasserkörpereinzugsgebiete,  Acker: bezogen auf die Ackerfläche pro WK,   GL: bezogen auf die Gewässerlänge pro WK)</vt:lpstr>
    </vt:vector>
  </TitlesOfParts>
  <Company>Niedersachsen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dc:title>
  <dc:creator>Jona Golon</dc:creator>
  <cp:lastModifiedBy>Gudat, Stephanie</cp:lastModifiedBy>
  <cp:revision>242</cp:revision>
  <cp:lastPrinted>2012-05-03T08:51:18Z</cp:lastPrinted>
  <dcterms:created xsi:type="dcterms:W3CDTF">2011-06-22T11:32:57Z</dcterms:created>
  <dcterms:modified xsi:type="dcterms:W3CDTF">2013-05-29T14:23:45Z</dcterms:modified>
</cp:coreProperties>
</file>