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3" r:id="rId3"/>
    <p:sldId id="305" r:id="rId4"/>
    <p:sldId id="344" r:id="rId5"/>
    <p:sldId id="345" r:id="rId6"/>
    <p:sldId id="346" r:id="rId7"/>
    <p:sldId id="329" r:id="rId8"/>
    <p:sldId id="342" r:id="rId9"/>
    <p:sldId id="327" r:id="rId10"/>
    <p:sldId id="341" r:id="rId11"/>
    <p:sldId id="339" r:id="rId12"/>
    <p:sldId id="340" r:id="rId13"/>
    <p:sldId id="303" r:id="rId14"/>
    <p:sldId id="336" r:id="rId15"/>
  </p:sldIdLst>
  <p:sldSz cx="10080625" cy="7561263"/>
  <p:notesSz cx="7102475" cy="10231438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rgbClr val="D12421"/>
      </a:buClr>
      <a:buFont typeface="Wingdings" pitchFamily="2" charset="2"/>
      <a:buChar char="§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D12421"/>
      </a:buClr>
      <a:buFont typeface="Wingdings" pitchFamily="2" charset="2"/>
      <a:buChar char="§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D12421"/>
      </a:buClr>
      <a:buFont typeface="Wingdings" pitchFamily="2" charset="2"/>
      <a:buChar char="§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D12421"/>
      </a:buClr>
      <a:buFont typeface="Wingdings" pitchFamily="2" charset="2"/>
      <a:buChar char="§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D12421"/>
      </a:buClr>
      <a:buFont typeface="Wingdings" pitchFamily="2" charset="2"/>
      <a:buChar char="§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FFCC66"/>
    <a:srgbClr val="CCFF66"/>
    <a:srgbClr val="20A026"/>
    <a:srgbClr val="00CCFF"/>
    <a:srgbClr val="9966FF"/>
    <a:srgbClr val="99CCFF"/>
    <a:srgbClr val="CCECFF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 autoAdjust="0"/>
  </p:normalViewPr>
  <p:slideViewPr>
    <p:cSldViewPr>
      <p:cViewPr varScale="1">
        <p:scale>
          <a:sx n="91" d="100"/>
          <a:sy n="91" d="100"/>
        </p:scale>
        <p:origin x="-156" y="-102"/>
      </p:cViewPr>
      <p:guideLst>
        <p:guide orient="horz" pos="4422"/>
        <p:guide orient="horz" pos="567"/>
        <p:guide pos="453"/>
        <p:guide pos="58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8" tIns="47765" rIns="95528" bIns="47765" numCol="1" anchor="t" anchorCtr="0" compatLnSpc="1">
            <a:prstTxWarp prst="textNoShape">
              <a:avLst/>
            </a:prstTxWarp>
          </a:bodyPr>
          <a:lstStyle>
            <a:lvl1pPr defTabSz="955741">
              <a:spcBef>
                <a:spcPct val="0"/>
              </a:spcBef>
              <a:buClrTx/>
              <a:buFontTx/>
              <a:buNone/>
              <a:defRPr sz="1200">
                <a:latin typeface="Arial Unicode MS" pitchFamily="34" charset="-128"/>
              </a:defRPr>
            </a:lvl1pPr>
          </a:lstStyle>
          <a:p>
            <a:endParaRPr lang="de-DE" dirty="0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12" y="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8" tIns="47765" rIns="95528" bIns="47765" numCol="1" anchor="t" anchorCtr="0" compatLnSpc="1">
            <a:prstTxWarp prst="textNoShape">
              <a:avLst/>
            </a:prstTxWarp>
          </a:bodyPr>
          <a:lstStyle>
            <a:lvl1pPr algn="r" defTabSz="955741">
              <a:spcBef>
                <a:spcPct val="0"/>
              </a:spcBef>
              <a:buClrTx/>
              <a:buFontTx/>
              <a:buNone/>
              <a:defRPr sz="1200">
                <a:latin typeface="Arial Unicode MS" pitchFamily="34" charset="-128"/>
              </a:defRPr>
            </a:lvl1pPr>
          </a:lstStyle>
          <a:p>
            <a:endParaRPr lang="de-DE" dirty="0"/>
          </a:p>
        </p:txBody>
      </p:sp>
      <p:sp>
        <p:nvSpPr>
          <p:cNvPr id="544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71774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8" tIns="47765" rIns="95528" bIns="47765" numCol="1" anchor="b" anchorCtr="0" compatLnSpc="1">
            <a:prstTxWarp prst="textNoShape">
              <a:avLst/>
            </a:prstTxWarp>
          </a:bodyPr>
          <a:lstStyle>
            <a:lvl1pPr defTabSz="955741">
              <a:spcBef>
                <a:spcPct val="0"/>
              </a:spcBef>
              <a:buClrTx/>
              <a:buFontTx/>
              <a:buNone/>
              <a:defRPr sz="1200">
                <a:latin typeface="Arial Unicode MS" pitchFamily="34" charset="-128"/>
              </a:defRPr>
            </a:lvl1pPr>
          </a:lstStyle>
          <a:p>
            <a:endParaRPr lang="de-DE" dirty="0"/>
          </a:p>
        </p:txBody>
      </p:sp>
      <p:sp>
        <p:nvSpPr>
          <p:cNvPr id="544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12" y="971774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8" tIns="47765" rIns="95528" bIns="47765" numCol="1" anchor="b" anchorCtr="0" compatLnSpc="1">
            <a:prstTxWarp prst="textNoShape">
              <a:avLst/>
            </a:prstTxWarp>
          </a:bodyPr>
          <a:lstStyle>
            <a:lvl1pPr algn="r" defTabSz="955741">
              <a:spcBef>
                <a:spcPct val="0"/>
              </a:spcBef>
              <a:buClrTx/>
              <a:buFontTx/>
              <a:buNone/>
              <a:defRPr sz="1200">
                <a:latin typeface="Arial Unicode MS" pitchFamily="34" charset="-128"/>
              </a:defRPr>
            </a:lvl1pPr>
          </a:lstStyle>
          <a:p>
            <a:fld id="{EBD46AD3-3DDA-42DA-AADF-F495C2661CC0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8" tIns="47765" rIns="95528" bIns="47765" numCol="1" anchor="t" anchorCtr="0" compatLnSpc="1">
            <a:prstTxWarp prst="textNoShape">
              <a:avLst/>
            </a:prstTxWarp>
          </a:bodyPr>
          <a:lstStyle>
            <a:lvl1pPr defTabSz="955741">
              <a:spcBef>
                <a:spcPct val="0"/>
              </a:spcBef>
              <a:buClrTx/>
              <a:buFontTx/>
              <a:buNone/>
              <a:defRPr sz="1200">
                <a:latin typeface="Arial Unicode MS" pitchFamily="34" charset="-128"/>
              </a:defRPr>
            </a:lvl1pPr>
          </a:lstStyle>
          <a:p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12" y="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8" tIns="47765" rIns="95528" bIns="47765" numCol="1" anchor="t" anchorCtr="0" compatLnSpc="1">
            <a:prstTxWarp prst="textNoShape">
              <a:avLst/>
            </a:prstTxWarp>
          </a:bodyPr>
          <a:lstStyle>
            <a:lvl1pPr algn="r" defTabSz="955741">
              <a:spcBef>
                <a:spcPct val="0"/>
              </a:spcBef>
              <a:buClrTx/>
              <a:buFontTx/>
              <a:buNone/>
              <a:defRPr sz="1200">
                <a:latin typeface="Arial Unicode MS" pitchFamily="34" charset="-128"/>
              </a:defRPr>
            </a:lvl1pPr>
          </a:lstStyle>
          <a:p>
            <a:endParaRPr lang="de-DE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577" y="4858872"/>
            <a:ext cx="5679326" cy="460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8" tIns="47765" rIns="95528" bIns="47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om de opmaakprofielen van de modeltekst te bewerken</a:t>
            </a:r>
          </a:p>
          <a:p>
            <a:pPr lvl="1"/>
            <a:r>
              <a:rPr lang="en-GB" noProof="0" smtClean="0"/>
              <a:t>Tweede niveau</a:t>
            </a:r>
          </a:p>
          <a:p>
            <a:pPr lvl="2"/>
            <a:r>
              <a:rPr lang="en-GB" noProof="0" smtClean="0"/>
              <a:t>Derde niveau</a:t>
            </a:r>
          </a:p>
          <a:p>
            <a:pPr lvl="3"/>
            <a:r>
              <a:rPr lang="en-GB" noProof="0" smtClean="0"/>
              <a:t>Vierde niveau</a:t>
            </a:r>
          </a:p>
          <a:p>
            <a:pPr lvl="4"/>
            <a:r>
              <a:rPr lang="en-GB" noProof="0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71774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8" tIns="47765" rIns="95528" bIns="47765" numCol="1" anchor="b" anchorCtr="0" compatLnSpc="1">
            <a:prstTxWarp prst="textNoShape">
              <a:avLst/>
            </a:prstTxWarp>
          </a:bodyPr>
          <a:lstStyle>
            <a:lvl1pPr defTabSz="955741">
              <a:spcBef>
                <a:spcPct val="0"/>
              </a:spcBef>
              <a:buClrTx/>
              <a:buFontTx/>
              <a:buNone/>
              <a:defRPr sz="1200">
                <a:latin typeface="Arial Unicode MS" pitchFamily="34" charset="-128"/>
              </a:defRPr>
            </a:lvl1pPr>
          </a:lstStyle>
          <a:p>
            <a:endParaRPr lang="de-DE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12" y="971774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28" tIns="47765" rIns="95528" bIns="47765" numCol="1" anchor="b" anchorCtr="0" compatLnSpc="1">
            <a:prstTxWarp prst="textNoShape">
              <a:avLst/>
            </a:prstTxWarp>
          </a:bodyPr>
          <a:lstStyle>
            <a:lvl1pPr algn="r" defTabSz="955741">
              <a:spcBef>
                <a:spcPct val="0"/>
              </a:spcBef>
              <a:buClrTx/>
              <a:buFontTx/>
              <a:buNone/>
              <a:defRPr sz="1200">
                <a:latin typeface="Arial Unicode MS" pitchFamily="34" charset="-128"/>
              </a:defRPr>
            </a:lvl1pPr>
          </a:lstStyle>
          <a:p>
            <a:fld id="{B4213C1D-0E5A-4F05-B387-DAC8C8E9A78C}" type="slidenum">
              <a:rPr lang="en-GB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A6E5873-7596-44E4-A1BC-73BDC2762DE2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4022313" y="971774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8" tIns="47765" rIns="95528" bIns="47765" anchor="b"/>
          <a:lstStyle/>
          <a:p>
            <a:pPr algn="r" defTabSz="955741">
              <a:spcBef>
                <a:spcPct val="0"/>
              </a:spcBef>
              <a:buClrTx/>
              <a:buNone/>
            </a:pPr>
            <a:fld id="{680DE0FB-40DE-4FEC-AB96-BE158455ECA0}" type="slidenum">
              <a:rPr lang="en-GB" sz="1200">
                <a:latin typeface="Arial Unicode MS" pitchFamily="34" charset="-128"/>
              </a:rPr>
              <a:pPr algn="r" defTabSz="955741">
                <a:spcBef>
                  <a:spcPct val="0"/>
                </a:spcBef>
                <a:buClrTx/>
                <a:buNone/>
              </a:pPr>
              <a:t>10</a:t>
            </a:fld>
            <a:endParaRPr lang="en-GB" sz="1200" dirty="0">
              <a:latin typeface="Arial Unicode MS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4022313" y="971774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8" tIns="47765" rIns="95528" bIns="47765" anchor="b"/>
          <a:lstStyle/>
          <a:p>
            <a:pPr algn="r" defTabSz="955741">
              <a:spcBef>
                <a:spcPct val="0"/>
              </a:spcBef>
              <a:buClrTx/>
              <a:buNone/>
            </a:pPr>
            <a:fld id="{680DE0FB-40DE-4FEC-AB96-BE158455ECA0}" type="slidenum">
              <a:rPr lang="en-GB" sz="1200">
                <a:latin typeface="Arial Unicode MS" pitchFamily="34" charset="-128"/>
              </a:rPr>
              <a:pPr algn="r" defTabSz="955741">
                <a:spcBef>
                  <a:spcPct val="0"/>
                </a:spcBef>
                <a:buClrTx/>
                <a:buNone/>
              </a:pPr>
              <a:t>11</a:t>
            </a:fld>
            <a:endParaRPr lang="en-GB" sz="1200" dirty="0">
              <a:latin typeface="Arial Unicode MS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4022313" y="971774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8" tIns="47765" rIns="95528" bIns="47765" anchor="b"/>
          <a:lstStyle/>
          <a:p>
            <a:pPr algn="r" defTabSz="955741">
              <a:spcBef>
                <a:spcPct val="0"/>
              </a:spcBef>
              <a:buClrTx/>
              <a:buNone/>
            </a:pPr>
            <a:fld id="{680DE0FB-40DE-4FEC-AB96-BE158455ECA0}" type="slidenum">
              <a:rPr lang="en-GB" sz="1200">
                <a:latin typeface="Arial Unicode MS" pitchFamily="34" charset="-128"/>
              </a:rPr>
              <a:pPr algn="r" defTabSz="955741">
                <a:spcBef>
                  <a:spcPct val="0"/>
                </a:spcBef>
                <a:buClrTx/>
                <a:buNone/>
              </a:pPr>
              <a:t>12</a:t>
            </a:fld>
            <a:endParaRPr lang="en-GB" sz="1200" dirty="0">
              <a:latin typeface="Arial Unicode MS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4022312" y="971774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8" tIns="47765" rIns="95528" bIns="47765" anchor="b"/>
          <a:lstStyle/>
          <a:p>
            <a:pPr algn="r" defTabSz="955741">
              <a:spcBef>
                <a:spcPct val="0"/>
              </a:spcBef>
              <a:buClrTx/>
              <a:buNone/>
            </a:pPr>
            <a:fld id="{680DE0FB-40DE-4FEC-AB96-BE158455ECA0}" type="slidenum">
              <a:rPr lang="en-GB" sz="1200">
                <a:latin typeface="Arial Unicode MS" pitchFamily="34" charset="-128"/>
              </a:rPr>
              <a:pPr algn="r" defTabSz="955741">
                <a:spcBef>
                  <a:spcPct val="0"/>
                </a:spcBef>
                <a:buClrTx/>
                <a:buNone/>
              </a:pPr>
              <a:t>13</a:t>
            </a:fld>
            <a:endParaRPr lang="en-GB" sz="1200" dirty="0">
              <a:latin typeface="Arial Unicode MS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09E35EE-9D15-45BC-A716-967243E04037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4022313" y="971774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8" tIns="47765" rIns="95528" bIns="47765" anchor="b"/>
          <a:lstStyle/>
          <a:p>
            <a:pPr algn="r" defTabSz="955741">
              <a:spcBef>
                <a:spcPct val="0"/>
              </a:spcBef>
              <a:buClrTx/>
              <a:buNone/>
            </a:pPr>
            <a:fld id="{680DE0FB-40DE-4FEC-AB96-BE158455ECA0}" type="slidenum">
              <a:rPr lang="en-GB" sz="1200">
                <a:latin typeface="Arial Unicode MS" pitchFamily="34" charset="-128"/>
              </a:rPr>
              <a:pPr algn="r" defTabSz="955741">
                <a:spcBef>
                  <a:spcPct val="0"/>
                </a:spcBef>
                <a:buClrTx/>
                <a:buNone/>
              </a:pPr>
              <a:t>2</a:t>
            </a:fld>
            <a:endParaRPr lang="en-GB" sz="1200" dirty="0">
              <a:latin typeface="Arial Unicode MS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4022312" y="971774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8" tIns="47765" rIns="95528" bIns="47765" anchor="b"/>
          <a:lstStyle/>
          <a:p>
            <a:pPr algn="r" defTabSz="955741">
              <a:spcBef>
                <a:spcPct val="0"/>
              </a:spcBef>
              <a:buClrTx/>
              <a:buNone/>
            </a:pPr>
            <a:fld id="{680DE0FB-40DE-4FEC-AB96-BE158455ECA0}" type="slidenum">
              <a:rPr lang="en-GB" sz="1200">
                <a:latin typeface="Arial Unicode MS" pitchFamily="34" charset="-128"/>
              </a:rPr>
              <a:pPr algn="r" defTabSz="955741">
                <a:spcBef>
                  <a:spcPct val="0"/>
                </a:spcBef>
                <a:buClrTx/>
                <a:buNone/>
              </a:pPr>
              <a:t>3</a:t>
            </a:fld>
            <a:endParaRPr lang="en-GB" sz="1200" dirty="0">
              <a:latin typeface="Arial Unicode MS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4022312" y="971774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8" tIns="47765" rIns="95528" bIns="47765" anchor="b"/>
          <a:lstStyle/>
          <a:p>
            <a:pPr algn="r" defTabSz="955741">
              <a:spcBef>
                <a:spcPct val="0"/>
              </a:spcBef>
              <a:buClrTx/>
              <a:buNone/>
            </a:pPr>
            <a:fld id="{680DE0FB-40DE-4FEC-AB96-BE158455ECA0}" type="slidenum">
              <a:rPr lang="en-GB" sz="1200">
                <a:latin typeface="Arial Unicode MS" pitchFamily="34" charset="-128"/>
              </a:rPr>
              <a:pPr algn="r" defTabSz="955741">
                <a:spcBef>
                  <a:spcPct val="0"/>
                </a:spcBef>
                <a:buClrTx/>
                <a:buNone/>
              </a:pPr>
              <a:t>4</a:t>
            </a:fld>
            <a:endParaRPr lang="en-GB" sz="1200" dirty="0">
              <a:latin typeface="Arial Unicode MS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4022312" y="971774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8" tIns="47765" rIns="95528" bIns="47765" anchor="b"/>
          <a:lstStyle/>
          <a:p>
            <a:pPr algn="r" defTabSz="955741">
              <a:spcBef>
                <a:spcPct val="0"/>
              </a:spcBef>
              <a:buClrTx/>
              <a:buNone/>
            </a:pPr>
            <a:fld id="{680DE0FB-40DE-4FEC-AB96-BE158455ECA0}" type="slidenum">
              <a:rPr lang="en-GB" sz="1200">
                <a:latin typeface="Arial Unicode MS" pitchFamily="34" charset="-128"/>
              </a:rPr>
              <a:pPr algn="r" defTabSz="955741">
                <a:spcBef>
                  <a:spcPct val="0"/>
                </a:spcBef>
                <a:buClrTx/>
                <a:buNone/>
              </a:pPr>
              <a:t>5</a:t>
            </a:fld>
            <a:endParaRPr lang="en-GB" sz="1200" dirty="0">
              <a:latin typeface="Arial Unicode MS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4022312" y="971774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8" tIns="47765" rIns="95528" bIns="47765" anchor="b"/>
          <a:lstStyle/>
          <a:p>
            <a:pPr algn="r" defTabSz="955741">
              <a:spcBef>
                <a:spcPct val="0"/>
              </a:spcBef>
              <a:buClrTx/>
              <a:buNone/>
            </a:pPr>
            <a:fld id="{680DE0FB-40DE-4FEC-AB96-BE158455ECA0}" type="slidenum">
              <a:rPr lang="en-GB" sz="1200">
                <a:latin typeface="Arial Unicode MS" pitchFamily="34" charset="-128"/>
              </a:rPr>
              <a:pPr algn="r" defTabSz="955741">
                <a:spcBef>
                  <a:spcPct val="0"/>
                </a:spcBef>
                <a:buClrTx/>
                <a:buNone/>
              </a:pPr>
              <a:t>6</a:t>
            </a:fld>
            <a:endParaRPr lang="en-GB" sz="1200" dirty="0">
              <a:latin typeface="Arial Unicode MS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4022313" y="971774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8" tIns="47765" rIns="95528" bIns="47765" anchor="b"/>
          <a:lstStyle/>
          <a:p>
            <a:pPr algn="r" defTabSz="955741">
              <a:spcBef>
                <a:spcPct val="0"/>
              </a:spcBef>
              <a:buClrTx/>
              <a:buNone/>
            </a:pPr>
            <a:fld id="{680DE0FB-40DE-4FEC-AB96-BE158455ECA0}" type="slidenum">
              <a:rPr lang="en-GB" sz="1200">
                <a:latin typeface="Arial Unicode MS" pitchFamily="34" charset="-128"/>
              </a:rPr>
              <a:pPr algn="r" defTabSz="955741">
                <a:spcBef>
                  <a:spcPct val="0"/>
                </a:spcBef>
                <a:buClrTx/>
                <a:buNone/>
              </a:pPr>
              <a:t>7</a:t>
            </a:fld>
            <a:endParaRPr lang="en-GB" sz="1200" dirty="0">
              <a:latin typeface="Arial Unicode MS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4022313" y="971774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8" tIns="47765" rIns="95528" bIns="47765" anchor="b"/>
          <a:lstStyle/>
          <a:p>
            <a:pPr algn="r" defTabSz="955741">
              <a:spcBef>
                <a:spcPct val="0"/>
              </a:spcBef>
              <a:buClrTx/>
              <a:buNone/>
            </a:pPr>
            <a:fld id="{680DE0FB-40DE-4FEC-AB96-BE158455ECA0}" type="slidenum">
              <a:rPr lang="en-GB" sz="1200">
                <a:latin typeface="Arial Unicode MS" pitchFamily="34" charset="-128"/>
              </a:rPr>
              <a:pPr algn="r" defTabSz="955741">
                <a:spcBef>
                  <a:spcPct val="0"/>
                </a:spcBef>
                <a:buClrTx/>
                <a:buNone/>
              </a:pPr>
              <a:t>8</a:t>
            </a:fld>
            <a:endParaRPr lang="en-GB" sz="1200" dirty="0">
              <a:latin typeface="Arial Unicode MS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4022313" y="9717740"/>
            <a:ext cx="3078513" cy="5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28" tIns="47765" rIns="95528" bIns="47765" anchor="b"/>
          <a:lstStyle/>
          <a:p>
            <a:pPr algn="r" defTabSz="955741">
              <a:spcBef>
                <a:spcPct val="0"/>
              </a:spcBef>
              <a:buClrTx/>
              <a:buNone/>
            </a:pPr>
            <a:fld id="{680DE0FB-40DE-4FEC-AB96-BE158455ECA0}" type="slidenum">
              <a:rPr lang="en-GB" sz="1200">
                <a:latin typeface="Arial Unicode MS" pitchFamily="34" charset="-128"/>
              </a:rPr>
              <a:pPr algn="r" defTabSz="955741">
                <a:spcBef>
                  <a:spcPct val="0"/>
                </a:spcBef>
                <a:buClrTx/>
                <a:buNone/>
              </a:pPr>
              <a:t>9</a:t>
            </a:fld>
            <a:endParaRPr lang="en-GB" sz="1200" dirty="0">
              <a:latin typeface="Arial Unicode MS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 flipV="1">
            <a:off x="719138" y="1438275"/>
            <a:ext cx="8642350" cy="1588"/>
          </a:xfrm>
          <a:prstGeom prst="line">
            <a:avLst/>
          </a:prstGeom>
          <a:noFill/>
          <a:ln w="9525">
            <a:solidFill>
              <a:srgbClr val="006EC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719138" y="0"/>
            <a:ext cx="86423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3000" b="1" dirty="0">
              <a:solidFill>
                <a:srgbClr val="00214D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1800225"/>
            <a:ext cx="8642350" cy="414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>
                <a:solidFill>
                  <a:srgbClr val="006EC7"/>
                </a:solidFill>
              </a:defRPr>
            </a:lvl1pPr>
          </a:lstStyle>
          <a:p>
            <a:r>
              <a:rPr lang="de-DE"/>
              <a:t>Subtitle</a:t>
            </a:r>
          </a:p>
        </p:txBody>
      </p:sp>
      <p:pic>
        <p:nvPicPr>
          <p:cNvPr id="9" name="Grafik 7" descr="Slogan-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6840538"/>
            <a:ext cx="4981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D19F0-084B-4AFD-A4EB-8B5FEF5DE36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17855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1785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D1F2-F9C1-4D80-A201-58013EC776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 flipV="1">
            <a:off x="719138" y="1438275"/>
            <a:ext cx="8642350" cy="1588"/>
          </a:xfrm>
          <a:prstGeom prst="line">
            <a:avLst/>
          </a:prstGeom>
          <a:noFill/>
          <a:ln w="9525">
            <a:solidFill>
              <a:srgbClr val="006EC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719138" y="0"/>
            <a:ext cx="86423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3000" b="1" dirty="0">
              <a:solidFill>
                <a:srgbClr val="00214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61488" y="6661150"/>
            <a:ext cx="719137" cy="720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9356-E835-4A1A-B056-369EA8EDB3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9" name="Grafik 7" descr="Slogan-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6840538"/>
            <a:ext cx="4981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4008A-2895-4255-9CF2-0B841B860E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800225"/>
            <a:ext cx="4244975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1800225"/>
            <a:ext cx="4244975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0286D-BC99-40BF-B225-E496625A73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409C8-6E2E-43F0-AB54-D8826E38D3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4D6A5-E7E3-49A8-B685-FF5E216B32C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3FCFA-DFA2-454A-BDDF-5F701DC9833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63FCF-320F-4875-A19C-16D49F9660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93AAA-C20B-4083-B717-C1F57A2D6E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00225"/>
            <a:ext cx="864235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30727" name="Line 7"/>
          <p:cNvSpPr>
            <a:spLocks noChangeShapeType="1"/>
          </p:cNvSpPr>
          <p:nvPr userDrawn="1"/>
        </p:nvSpPr>
        <p:spPr bwMode="auto">
          <a:xfrm flipV="1">
            <a:off x="719138" y="1438275"/>
            <a:ext cx="8642350" cy="1588"/>
          </a:xfrm>
          <a:prstGeom prst="line">
            <a:avLst/>
          </a:prstGeom>
          <a:noFill/>
          <a:ln w="9525">
            <a:solidFill>
              <a:srgbClr val="006EC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61488" y="6746875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rgbClr val="006EC7"/>
                </a:solidFill>
              </a:defRPr>
            </a:lvl1pPr>
          </a:lstStyle>
          <a:p>
            <a:pPr>
              <a:defRPr/>
            </a:pPr>
            <a:fld id="{5D1FB4B6-69EA-4C1B-ADA7-F4D2B741B7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0746" name="Rectangle 26"/>
          <p:cNvSpPr>
            <a:spLocks noChangeArrowheads="1"/>
          </p:cNvSpPr>
          <p:nvPr userDrawn="1"/>
        </p:nvSpPr>
        <p:spPr bwMode="auto">
          <a:xfrm>
            <a:off x="719138" y="0"/>
            <a:ext cx="86423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de-DE" sz="3000" b="1" dirty="0">
                <a:solidFill>
                  <a:srgbClr val="00214D"/>
                </a:solidFill>
              </a:rPr>
              <a:t>Titel - Arial Fett 30 pt</a:t>
            </a:r>
          </a:p>
        </p:txBody>
      </p:sp>
      <p:pic>
        <p:nvPicPr>
          <p:cNvPr id="1030" name="Picture 14" descr="Grontmij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9138" y="6843713"/>
            <a:ext cx="14414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Grafik 11" descr="dreizeiler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288" y="6678613"/>
            <a:ext cx="1981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0" r:id="rId3"/>
    <p:sldLayoutId id="2147483769" r:id="rId4"/>
    <p:sldLayoutId id="2147483768" r:id="rId5"/>
    <p:sldLayoutId id="2147483767" r:id="rId6"/>
    <p:sldLayoutId id="2147483766" r:id="rId7"/>
    <p:sldLayoutId id="2147483765" r:id="rId8"/>
    <p:sldLayoutId id="2147483764" r:id="rId9"/>
    <p:sldLayoutId id="2147483763" r:id="rId10"/>
    <p:sldLayoutId id="21474837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1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14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14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14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1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21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21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21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214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2421"/>
        </a:buClr>
        <a:buFont typeface="Wingdings" pitchFamily="2" charset="2"/>
        <a:buChar char="§"/>
        <a:defRPr>
          <a:solidFill>
            <a:srgbClr val="0021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21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0021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1620355"/>
            <a:ext cx="8642350" cy="4140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de-DE" sz="2400" b="1" dirty="0" smtClean="0">
                <a:solidFill>
                  <a:srgbClr val="002060"/>
                </a:solidFill>
              </a:rPr>
              <a:t>AG Sondergebiet der GK 29</a:t>
            </a:r>
            <a:br>
              <a:rPr lang="de-DE" sz="2400" b="1" dirty="0" smtClean="0">
                <a:solidFill>
                  <a:srgbClr val="002060"/>
                </a:solidFill>
              </a:rPr>
            </a:br>
            <a:r>
              <a:rPr lang="de-DE" sz="2400" b="1" dirty="0" smtClean="0">
                <a:solidFill>
                  <a:srgbClr val="002060"/>
                </a:solidFill>
              </a:rPr>
              <a:t>10. Sitzung</a:t>
            </a:r>
          </a:p>
          <a:p>
            <a:pPr eaLnBrk="1" hangingPunct="1">
              <a:spcBef>
                <a:spcPts val="1200"/>
              </a:spcBef>
            </a:pPr>
            <a:endParaRPr lang="de-DE" sz="2400" b="1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de-DE" sz="2400" b="1" dirty="0" smtClean="0">
                <a:solidFill>
                  <a:srgbClr val="002060"/>
                </a:solidFill>
              </a:rPr>
              <a:t>Stand der Bearbeitung und </a:t>
            </a:r>
            <a:br>
              <a:rPr lang="de-DE" sz="2400" b="1" dirty="0" smtClean="0">
                <a:solidFill>
                  <a:srgbClr val="002060"/>
                </a:solidFill>
              </a:rPr>
            </a:br>
            <a:r>
              <a:rPr lang="de-DE" sz="2400" b="1" dirty="0" smtClean="0">
                <a:solidFill>
                  <a:srgbClr val="002060"/>
                </a:solidFill>
              </a:rPr>
              <a:t>Darstellung von Ergebnissen</a:t>
            </a:r>
          </a:p>
          <a:p>
            <a:pPr eaLnBrk="1" hangingPunct="1">
              <a:spcBef>
                <a:spcPts val="1800"/>
              </a:spcBef>
            </a:pPr>
            <a:endParaRPr lang="de-DE" sz="2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1800"/>
              </a:spcBef>
            </a:pPr>
            <a:endParaRPr lang="de-DE" sz="18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1800"/>
              </a:spcBef>
            </a:pPr>
            <a:r>
              <a:rPr lang="de-DE" sz="1800" dirty="0" err="1" smtClean="0">
                <a:solidFill>
                  <a:srgbClr val="002060"/>
                </a:solidFill>
              </a:rPr>
              <a:t>Grontmij</a:t>
            </a:r>
            <a:r>
              <a:rPr lang="de-DE" sz="1800" dirty="0" smtClean="0">
                <a:solidFill>
                  <a:srgbClr val="002060"/>
                </a:solidFill>
              </a:rPr>
              <a:t> GmbH</a:t>
            </a:r>
          </a:p>
          <a:p>
            <a:pPr eaLnBrk="1" hangingPunct="1">
              <a:spcBef>
                <a:spcPts val="0"/>
              </a:spcBef>
            </a:pPr>
            <a:r>
              <a:rPr lang="de-DE" sz="1800" dirty="0" smtClean="0">
                <a:solidFill>
                  <a:srgbClr val="002060"/>
                </a:solidFill>
              </a:rPr>
              <a:t>Hans-Jürgen Smidt, Guido Majehrke</a:t>
            </a:r>
          </a:p>
          <a:p>
            <a:pPr eaLnBrk="1" hangingPunct="1"/>
            <a:r>
              <a:rPr lang="de-DE" sz="1800" dirty="0" smtClean="0">
                <a:solidFill>
                  <a:srgbClr val="002060"/>
                </a:solidFill>
              </a:rPr>
              <a:t>NLWKN Stade, 12.06.2014</a:t>
            </a:r>
          </a:p>
          <a:p>
            <a:pPr eaLnBrk="1" hangingPunct="1"/>
            <a:endParaRPr lang="de-DE" sz="2400" dirty="0" smtClean="0"/>
          </a:p>
          <a:p>
            <a:pPr eaLnBrk="1" hangingPunct="1"/>
            <a:endParaRPr lang="de-DE" sz="24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641131" y="360194"/>
            <a:ext cx="8719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de-DE" sz="2400" dirty="0" smtClean="0">
                <a:solidFill>
                  <a:srgbClr val="0070C0"/>
                </a:solidFill>
                <a:latin typeface="+mn-lt"/>
              </a:rPr>
              <a:t>Gebietsmanagementplan für die </a:t>
            </a:r>
            <a:br>
              <a:rPr lang="de-DE" sz="2400" dirty="0" smtClean="0">
                <a:solidFill>
                  <a:srgbClr val="0070C0"/>
                </a:solidFill>
                <a:latin typeface="+mn-lt"/>
              </a:rPr>
            </a:br>
            <a:r>
              <a:rPr lang="de-DE" sz="2400" dirty="0" smtClean="0">
                <a:solidFill>
                  <a:srgbClr val="0070C0"/>
                </a:solidFill>
                <a:latin typeface="+mn-lt"/>
              </a:rPr>
              <a:t>Sondergebietsflächen in Niedersachsen und Hamburg</a:t>
            </a:r>
          </a:p>
        </p:txBody>
      </p:sp>
      <p:pic>
        <p:nvPicPr>
          <p:cNvPr id="7" name="Grafik 6" descr="120511 Hollerner Binnenwettern 003.jpg"/>
          <p:cNvPicPr>
            <a:picLocks noChangeAspect="1"/>
          </p:cNvPicPr>
          <p:nvPr/>
        </p:nvPicPr>
        <p:blipFill>
          <a:blip r:embed="rId3" cstate="print"/>
          <a:srcRect r="9991"/>
          <a:stretch>
            <a:fillRect/>
          </a:stretch>
        </p:blipFill>
        <p:spPr>
          <a:xfrm>
            <a:off x="5400358" y="3660922"/>
            <a:ext cx="3600460" cy="3000077"/>
          </a:xfrm>
          <a:prstGeom prst="rect">
            <a:avLst/>
          </a:prstGeom>
        </p:spPr>
      </p:pic>
      <p:pic>
        <p:nvPicPr>
          <p:cNvPr id="1028" name="Picture 4" descr="P:\01_WE\0964\Pro\0964-12-004-GebManagemPl_AltesLand\100-Bilder\120716 LWK-Begehung\120716 Ortsbeg-LWK 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565" y="2340447"/>
            <a:ext cx="2400230" cy="1800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nummernplatzhalter 3"/>
          <p:cNvSpPr txBox="1">
            <a:spLocks noGrp="1"/>
          </p:cNvSpPr>
          <p:nvPr/>
        </p:nvSpPr>
        <p:spPr bwMode="auto">
          <a:xfrm>
            <a:off x="9361488" y="66611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928B5582-B68C-4AA4-BBD8-6E26BB67E31B}" type="slidenum">
              <a:rPr lang="nl-NL" sz="1200">
                <a:solidFill>
                  <a:srgbClr val="006EC7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nl-NL" sz="1200">
              <a:solidFill>
                <a:srgbClr val="006EC7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19760" y="360194"/>
            <a:ext cx="864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de-DE" sz="2400" dirty="0" smtClean="0">
                <a:solidFill>
                  <a:srgbClr val="0070C0"/>
                </a:solidFill>
              </a:rPr>
              <a:t>Umgestaltung </a:t>
            </a:r>
            <a:r>
              <a:rPr lang="de-DE" sz="2400" dirty="0" err="1" smtClean="0">
                <a:solidFill>
                  <a:srgbClr val="0070C0"/>
                </a:solidFill>
              </a:rPr>
              <a:t>Steinkirchener</a:t>
            </a:r>
            <a:r>
              <a:rPr lang="de-DE" sz="2400" dirty="0" smtClean="0">
                <a:solidFill>
                  <a:srgbClr val="0070C0"/>
                </a:solidFill>
              </a:rPr>
              <a:t> Neuwettern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9138" y="1620355"/>
            <a:ext cx="8642350" cy="482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1339850" algn="l"/>
              </a:tabLst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Übergeordnete Gewässerentwicklung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	</a:t>
            </a:r>
          </a:p>
          <a:p>
            <a:pPr marL="342900" indent="-342900">
              <a:tabLst>
                <a:tab pos="5202238" algn="l"/>
              </a:tabLst>
              <a:defRPr/>
            </a:pP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Gestaltung von Beregnungsteichen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36575" algn="l"/>
                <a:tab pos="1071563" algn="l"/>
                <a:tab pos="5202238" algn="l"/>
              </a:tabLst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36575" algn="l"/>
                <a:tab pos="1071563" algn="l"/>
                <a:tab pos="5202238" algn="l"/>
              </a:tabLst>
              <a:defRPr/>
            </a:pP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		</a:t>
            </a:r>
            <a:endParaRPr kumimoji="0" lang="de-DE" sz="1600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952619" y="2053553"/>
            <a:ext cx="324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b="1" kern="0" dirty="0" smtClean="0">
                <a:solidFill>
                  <a:srgbClr val="00214D"/>
                </a:solidFill>
              </a:rPr>
              <a:t> </a:t>
            </a:r>
            <a:endParaRPr lang="de-DE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12187"/>
          <a:stretch>
            <a:fillRect/>
          </a:stretch>
        </p:blipFill>
        <p:spPr bwMode="auto">
          <a:xfrm>
            <a:off x="1259829" y="2520470"/>
            <a:ext cx="7505700" cy="259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760" y="4482064"/>
            <a:ext cx="3240414" cy="234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nummernplatzhalter 3"/>
          <p:cNvSpPr txBox="1">
            <a:spLocks noGrp="1"/>
          </p:cNvSpPr>
          <p:nvPr/>
        </p:nvSpPr>
        <p:spPr bwMode="auto">
          <a:xfrm>
            <a:off x="9361488" y="66611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928B5582-B68C-4AA4-BBD8-6E26BB67E31B}" type="slidenum">
              <a:rPr lang="nl-NL" sz="1200">
                <a:solidFill>
                  <a:srgbClr val="006EC7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nl-NL" sz="1200">
              <a:solidFill>
                <a:srgbClr val="006EC7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19760" y="360194"/>
            <a:ext cx="864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de-DE" sz="2400" dirty="0" smtClean="0">
                <a:solidFill>
                  <a:srgbClr val="0070C0"/>
                </a:solidFill>
              </a:rPr>
              <a:t>Umgestaltung </a:t>
            </a:r>
            <a:r>
              <a:rPr lang="de-DE" sz="2400" dirty="0" err="1" smtClean="0">
                <a:solidFill>
                  <a:srgbClr val="0070C0"/>
                </a:solidFill>
              </a:rPr>
              <a:t>Steinkirchener</a:t>
            </a:r>
            <a:r>
              <a:rPr lang="de-DE" sz="2400" dirty="0" smtClean="0">
                <a:solidFill>
                  <a:srgbClr val="0070C0"/>
                </a:solidFill>
              </a:rPr>
              <a:t> Neuwettern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9138" y="1620355"/>
            <a:ext cx="8642350" cy="482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1339850" algn="l"/>
              </a:tabLst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Übergeordnete Gewässerentwicklung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	</a:t>
            </a:r>
          </a:p>
          <a:p>
            <a:pPr marL="342900" indent="-342900">
              <a:tabLst>
                <a:tab pos="5202238" algn="l"/>
              </a:tabLst>
              <a:defRPr/>
            </a:pP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Erhöhung der Struktur- und </a:t>
            </a:r>
            <a:r>
              <a:rPr lang="de-DE" sz="1600" b="1" kern="0" dirty="0" err="1" smtClean="0">
                <a:solidFill>
                  <a:srgbClr val="00214D"/>
                </a:solidFill>
                <a:latin typeface="+mn-lt"/>
              </a:rPr>
              <a:t>Habitatvielfalt</a:t>
            </a: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 (ohne lokale Festlegung)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36575" algn="l"/>
                <a:tab pos="1071563" algn="l"/>
                <a:tab pos="5202238" algn="l"/>
              </a:tabLst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36575" algn="l"/>
                <a:tab pos="1071563" algn="l"/>
                <a:tab pos="5202238" algn="l"/>
              </a:tabLst>
              <a:defRPr/>
            </a:pP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		</a:t>
            </a:r>
            <a:endParaRPr kumimoji="0" lang="de-DE" sz="1600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952619" y="2053553"/>
            <a:ext cx="324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b="1" kern="0" dirty="0" smtClean="0">
                <a:solidFill>
                  <a:srgbClr val="00214D"/>
                </a:solidFill>
              </a:rPr>
              <a:t> </a:t>
            </a:r>
            <a:endParaRPr lang="de-DE" sz="16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t="20201"/>
          <a:stretch>
            <a:fillRect/>
          </a:stretch>
        </p:blipFill>
        <p:spPr bwMode="auto">
          <a:xfrm>
            <a:off x="1619874" y="2562367"/>
            <a:ext cx="5940760" cy="40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7692"/>
          <a:stretch>
            <a:fillRect/>
          </a:stretch>
        </p:blipFill>
        <p:spPr bwMode="auto">
          <a:xfrm>
            <a:off x="719760" y="2520470"/>
            <a:ext cx="9204179" cy="43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Foliennummernplatzhalter 3"/>
          <p:cNvSpPr txBox="1">
            <a:spLocks noGrp="1"/>
          </p:cNvSpPr>
          <p:nvPr/>
        </p:nvSpPr>
        <p:spPr bwMode="auto">
          <a:xfrm>
            <a:off x="9361488" y="66611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928B5582-B68C-4AA4-BBD8-6E26BB67E31B}" type="slidenum">
              <a:rPr lang="nl-NL" sz="1200">
                <a:solidFill>
                  <a:srgbClr val="006EC7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nl-NL" sz="1200">
              <a:solidFill>
                <a:srgbClr val="006EC7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19760" y="360194"/>
            <a:ext cx="864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de-DE" sz="2400" dirty="0" smtClean="0">
                <a:solidFill>
                  <a:srgbClr val="0070C0"/>
                </a:solidFill>
              </a:rPr>
              <a:t>Umgestaltung </a:t>
            </a:r>
            <a:r>
              <a:rPr lang="de-DE" sz="2400" dirty="0" err="1" smtClean="0">
                <a:solidFill>
                  <a:srgbClr val="0070C0"/>
                </a:solidFill>
              </a:rPr>
              <a:t>Steinkirchener</a:t>
            </a:r>
            <a:r>
              <a:rPr lang="de-DE" sz="2400" dirty="0" smtClean="0">
                <a:solidFill>
                  <a:srgbClr val="0070C0"/>
                </a:solidFill>
              </a:rPr>
              <a:t> Neuwettern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9138" y="1620355"/>
            <a:ext cx="8642350" cy="482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1339850" algn="l"/>
              </a:tabLst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Übergeordnete Gewässerentwicklung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	</a:t>
            </a:r>
          </a:p>
          <a:p>
            <a:pPr marL="342900" indent="-342900">
              <a:tabLst>
                <a:tab pos="5202238" algn="l"/>
              </a:tabLst>
              <a:defRPr/>
            </a:pP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Schonende Gewässerunterhaltung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36575" algn="l"/>
                <a:tab pos="1071563" algn="l"/>
                <a:tab pos="5202238" algn="l"/>
              </a:tabLst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36575" algn="l"/>
                <a:tab pos="1071563" algn="l"/>
                <a:tab pos="5202238" algn="l"/>
              </a:tabLst>
              <a:defRPr/>
            </a:pP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		</a:t>
            </a:r>
            <a:endParaRPr kumimoji="0" lang="de-DE" sz="1600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952619" y="2053553"/>
            <a:ext cx="324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b="1" kern="0" dirty="0" smtClean="0">
                <a:solidFill>
                  <a:srgbClr val="00214D"/>
                </a:solidFill>
              </a:rPr>
              <a:t> 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nummernplatzhalter 3"/>
          <p:cNvSpPr txBox="1">
            <a:spLocks noGrp="1"/>
          </p:cNvSpPr>
          <p:nvPr/>
        </p:nvSpPr>
        <p:spPr bwMode="auto">
          <a:xfrm>
            <a:off x="9361488" y="66611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928B5582-B68C-4AA4-BBD8-6E26BB67E31B}" type="slidenum">
              <a:rPr lang="nl-NL" sz="1200">
                <a:solidFill>
                  <a:srgbClr val="006EC7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nl-NL" sz="1200">
              <a:solidFill>
                <a:srgbClr val="006EC7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0000" y="1800378"/>
            <a:ext cx="8642350" cy="4681538"/>
          </a:xfrm>
        </p:spPr>
        <p:txBody>
          <a:bodyPr/>
          <a:lstStyle/>
          <a:p>
            <a:pPr eaLnBrk="1" hangingPunct="1">
              <a:buNone/>
              <a:tabLst>
                <a:tab pos="1339850" algn="l"/>
              </a:tabLst>
            </a:pPr>
            <a:r>
              <a:rPr lang="de-DE" sz="2000" b="1" dirty="0" smtClean="0"/>
              <a:t>Fazit – Maßnahmenplanung </a:t>
            </a:r>
            <a:r>
              <a:rPr lang="de-DE" sz="2000" b="1" dirty="0" err="1" smtClean="0"/>
              <a:t>Steinkirchener</a:t>
            </a:r>
            <a:r>
              <a:rPr lang="de-DE" sz="2000" b="1" dirty="0" smtClean="0"/>
              <a:t> Neuwettern</a:t>
            </a:r>
          </a:p>
          <a:p>
            <a:pPr eaLnBrk="1" hangingPunct="1">
              <a:tabLst>
                <a:tab pos="1339850" algn="l"/>
              </a:tabLst>
            </a:pPr>
            <a:endParaRPr lang="de-DE" sz="1600" b="1" dirty="0" smtClean="0"/>
          </a:p>
          <a:p>
            <a:pPr eaLnBrk="1" hangingPunct="1">
              <a:tabLst>
                <a:tab pos="1339850" algn="l"/>
              </a:tabLst>
            </a:pPr>
            <a:r>
              <a:rPr lang="de-DE" sz="2000" dirty="0" smtClean="0"/>
              <a:t>Vorplanung als abgestimmtes Maßnahmenkonzept</a:t>
            </a:r>
          </a:p>
          <a:p>
            <a:pPr eaLnBrk="1" hangingPunct="1">
              <a:tabLst>
                <a:tab pos="1339850" algn="l"/>
              </a:tabLst>
            </a:pPr>
            <a:endParaRPr lang="de-DE" sz="2000" dirty="0" smtClean="0"/>
          </a:p>
          <a:p>
            <a:pPr eaLnBrk="1" hangingPunct="1">
              <a:tabLst>
                <a:tab pos="1339850" algn="l"/>
              </a:tabLst>
            </a:pPr>
            <a:r>
              <a:rPr lang="de-DE" sz="2000" dirty="0" smtClean="0"/>
              <a:t>Antragstellung für ein wasserrechtliches Genehmigungsverfahren / Flurbereinigungsverfahren soll sich unmittelbar anschließen</a:t>
            </a:r>
            <a:br>
              <a:rPr lang="de-DE" sz="2000" dirty="0" smtClean="0"/>
            </a:br>
            <a:r>
              <a:rPr lang="de-DE" sz="2000" dirty="0" smtClean="0"/>
              <a:t>(Antragstellung noch in 2014)</a:t>
            </a:r>
          </a:p>
          <a:p>
            <a:pPr eaLnBrk="1" hangingPunct="1">
              <a:tabLst>
                <a:tab pos="1339850" algn="l"/>
              </a:tabLst>
            </a:pPr>
            <a:endParaRPr lang="de-DE" sz="2000" dirty="0" smtClean="0"/>
          </a:p>
          <a:p>
            <a:pPr eaLnBrk="1" hangingPunct="1">
              <a:tabLst>
                <a:tab pos="1339850" algn="l"/>
              </a:tabLst>
            </a:pPr>
            <a:r>
              <a:rPr lang="de-DE" sz="2000" dirty="0" smtClean="0"/>
              <a:t>Detaillierung in weiterführenden Planungsschritten</a:t>
            </a:r>
          </a:p>
          <a:p>
            <a:pPr eaLnBrk="1" hangingPunct="1">
              <a:tabLst>
                <a:tab pos="1339850" algn="l"/>
              </a:tabLst>
            </a:pPr>
            <a:endParaRPr lang="de-DE" sz="2000" dirty="0" smtClean="0"/>
          </a:p>
          <a:p>
            <a:pPr eaLnBrk="1" hangingPunct="1">
              <a:buNone/>
              <a:tabLst>
                <a:tab pos="1339850" algn="l"/>
              </a:tabLst>
            </a:pPr>
            <a:endParaRPr lang="de-DE" sz="2000" b="1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719760" y="360194"/>
            <a:ext cx="864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de-DE" sz="2400" dirty="0" smtClean="0">
                <a:solidFill>
                  <a:srgbClr val="0070C0"/>
                </a:solidFill>
                <a:latin typeface="+mn-lt"/>
              </a:rPr>
              <a:t>Umgestaltung Steinkirchener Neuwettern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9138" y="1800707"/>
            <a:ext cx="8642350" cy="4140200"/>
          </a:xfrm>
        </p:spPr>
        <p:txBody>
          <a:bodyPr/>
          <a:lstStyle/>
          <a:p>
            <a:pPr algn="ctr"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Vielen Dank für Ihre Aufmerksamkeit!</a:t>
            </a:r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r>
              <a:rPr lang="de-DE" sz="2000" dirty="0" smtClean="0"/>
              <a:t>Hans-Jürgen Smidt, Guido Majehrke</a:t>
            </a:r>
          </a:p>
          <a:p>
            <a:r>
              <a:rPr lang="de-DE" sz="2000" dirty="0" smtClean="0"/>
              <a:t>Grontmij GmbH</a:t>
            </a:r>
          </a:p>
          <a:p>
            <a:endParaRPr lang="de-DE" sz="1200" dirty="0" smtClean="0"/>
          </a:p>
          <a:p>
            <a:pPr algn="ctr" eaLnBrk="1" hangingPunct="1"/>
            <a:endParaRPr lang="de-DE" sz="2000" dirty="0" smtClean="0"/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719138" y="0"/>
            <a:ext cx="86423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3000" b="1" dirty="0">
              <a:solidFill>
                <a:srgbClr val="00214D"/>
              </a:solidFill>
            </a:endParaRPr>
          </a:p>
        </p:txBody>
      </p:sp>
      <p:pic>
        <p:nvPicPr>
          <p:cNvPr id="4" name="Picture 4" descr="120511 Hollerner Binnenwettern 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082" y="1620000"/>
            <a:ext cx="2160276" cy="1620558"/>
          </a:xfrm>
          <a:prstGeom prst="rect">
            <a:avLst/>
          </a:prstGeom>
          <a:noFill/>
        </p:spPr>
      </p:pic>
      <p:pic>
        <p:nvPicPr>
          <p:cNvPr id="5" name="Picture 3" descr="P:\01_WE\0964\Pro\0964-12-004-GebManagemPl_AltesLand\100-Bilder\Frosch_3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117" y="1620355"/>
            <a:ext cx="2419860" cy="1620000"/>
          </a:xfrm>
          <a:prstGeom prst="rect">
            <a:avLst/>
          </a:prstGeom>
          <a:noFill/>
        </p:spPr>
      </p:pic>
      <p:pic>
        <p:nvPicPr>
          <p:cNvPr id="6" name="Picture 6" descr="P:\01_WE\0964\Pro\0964-12-004-GebManagemPl_AltesLand\100-Bilder\120511 Hollerner Binnenwettern\120511 Hollerner Binnenwettern 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1620355"/>
            <a:ext cx="2160000" cy="1620052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719760" y="360194"/>
            <a:ext cx="8641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de-DE" sz="2400" dirty="0" smtClean="0">
                <a:solidFill>
                  <a:srgbClr val="0070C0"/>
                </a:solidFill>
                <a:latin typeface="+mn-lt"/>
              </a:rPr>
              <a:t>Gebietsmanagementplan für die </a:t>
            </a:r>
            <a:br>
              <a:rPr lang="de-DE" sz="2400" dirty="0" smtClean="0">
                <a:solidFill>
                  <a:srgbClr val="0070C0"/>
                </a:solidFill>
                <a:latin typeface="+mn-lt"/>
              </a:rPr>
            </a:br>
            <a:r>
              <a:rPr lang="de-DE" sz="2400" dirty="0" smtClean="0">
                <a:solidFill>
                  <a:srgbClr val="0070C0"/>
                </a:solidFill>
                <a:latin typeface="+mn-lt"/>
              </a:rPr>
              <a:t>Sondergebietsflächen in Niedersachsen und Hamburg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nummernplatzhalter 3"/>
          <p:cNvSpPr txBox="1">
            <a:spLocks noGrp="1"/>
          </p:cNvSpPr>
          <p:nvPr/>
        </p:nvSpPr>
        <p:spPr bwMode="auto">
          <a:xfrm>
            <a:off x="9361488" y="66611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928B5582-B68C-4AA4-BBD8-6E26BB67E31B}" type="slidenum">
              <a:rPr lang="nl-NL" sz="1200">
                <a:solidFill>
                  <a:srgbClr val="006EC7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nl-NL" sz="1200">
              <a:solidFill>
                <a:srgbClr val="006EC7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19760" y="360194"/>
            <a:ext cx="8641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  <a:tabLst>
                <a:tab pos="357188" algn="l"/>
              </a:tabLst>
            </a:pPr>
            <a:r>
              <a:rPr lang="de-DE" sz="2400" dirty="0" smtClean="0">
                <a:solidFill>
                  <a:srgbClr val="0070C0"/>
                </a:solidFill>
              </a:rPr>
              <a:t>Grundlagenermittlung zur Erarbeitung von Vorschlägen zur</a:t>
            </a:r>
            <a:br>
              <a:rPr lang="de-DE" sz="2400" dirty="0" smtClean="0">
                <a:solidFill>
                  <a:srgbClr val="0070C0"/>
                </a:solidFill>
              </a:rPr>
            </a:br>
            <a:r>
              <a:rPr lang="de-DE" sz="2400" dirty="0" smtClean="0">
                <a:solidFill>
                  <a:srgbClr val="0070C0"/>
                </a:solidFill>
              </a:rPr>
              <a:t>	Entwicklung des Gebietsmanagementplans Altes Land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9138" y="1620355"/>
            <a:ext cx="8642350" cy="482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+mj-lt"/>
              <a:buAutoNum type="arabicPeriod"/>
              <a:tabLst>
                <a:tab pos="1339850" algn="l"/>
              </a:tabLst>
              <a:defRPr/>
            </a:pPr>
            <a:r>
              <a:rPr lang="de-DE" sz="2400" b="1" kern="0" dirty="0" smtClean="0">
                <a:solidFill>
                  <a:srgbClr val="00214D"/>
                </a:solidFill>
                <a:latin typeface="+mn-lt"/>
              </a:rPr>
              <a:t>Grundlagenermittlung zum GMP – Sachstand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1339850" algn="l"/>
              </a:tabLst>
              <a:defRPr/>
            </a:pPr>
            <a:endParaRPr lang="de-DE" sz="2000" b="1" kern="0" dirty="0" smtClean="0">
              <a:solidFill>
                <a:srgbClr val="00214D"/>
              </a:solidFill>
              <a:latin typeface="+mn-lt"/>
            </a:endParaRPr>
          </a:p>
          <a:p>
            <a:pPr marL="342900" indent="-342900">
              <a:tabLst>
                <a:tab pos="1339850" algn="l"/>
              </a:tabLst>
              <a:defRPr/>
            </a:pPr>
            <a:r>
              <a:rPr lang="de-DE" sz="2000" dirty="0" smtClean="0"/>
              <a:t>Bearbeitung durch </a:t>
            </a:r>
            <a:r>
              <a:rPr lang="de-DE" sz="2000" dirty="0" err="1" smtClean="0"/>
              <a:t>Grontmij</a:t>
            </a:r>
            <a:r>
              <a:rPr lang="de-DE" sz="2000" dirty="0" smtClean="0"/>
              <a:t> ist abgeschlossen</a:t>
            </a:r>
          </a:p>
          <a:p>
            <a:pPr marL="342900" indent="-342900">
              <a:spcBef>
                <a:spcPts val="1800"/>
              </a:spcBef>
              <a:tabLst>
                <a:tab pos="1339850" algn="l"/>
              </a:tabLst>
              <a:defRPr/>
            </a:pPr>
            <a:r>
              <a:rPr lang="de-DE" sz="2000" dirty="0" smtClean="0"/>
              <a:t>Wesentliche Inhalte: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  <a:tabLst>
                <a:tab pos="1339850" algn="l"/>
              </a:tabLst>
              <a:defRPr/>
            </a:pPr>
            <a:r>
              <a:rPr lang="de-DE" dirty="0" smtClean="0"/>
              <a:t>Matrix zur Risikobewertung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  <a:tabLst>
                <a:tab pos="1339850" algn="l"/>
              </a:tabLst>
              <a:defRPr/>
            </a:pPr>
            <a:r>
              <a:rPr lang="de-DE" dirty="0" smtClean="0"/>
              <a:t>Werkzeugkasten zur Risikominderung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  <a:tabLst>
                <a:tab pos="1339850" algn="l"/>
              </a:tabLst>
              <a:defRPr/>
            </a:pPr>
            <a:r>
              <a:rPr lang="de-DE" dirty="0" smtClean="0"/>
              <a:t>Empfehlungen und Gestaltungsvorschläge zur Entwicklung des Gewässersystems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  <a:tabLst>
                <a:tab pos="1339850" algn="l"/>
              </a:tabLst>
              <a:defRPr/>
            </a:pPr>
            <a:r>
              <a:rPr lang="de-DE" dirty="0" smtClean="0"/>
              <a:t>Durchgängigkeit / Vernetzung als langfristiges Ziel mit hohem Aufwertungspotenzial</a:t>
            </a:r>
          </a:p>
          <a:p>
            <a:pPr marL="342900" indent="-342900">
              <a:spcBef>
                <a:spcPts val="1800"/>
              </a:spcBef>
              <a:tabLst>
                <a:tab pos="1339850" algn="l"/>
              </a:tabLst>
              <a:defRPr/>
            </a:pPr>
            <a:r>
              <a:rPr lang="de-DE" sz="2000" dirty="0" smtClean="0"/>
              <a:t>Verteilung / Vervielfältigung der Unterlagen ist noch offen</a:t>
            </a:r>
          </a:p>
          <a:p>
            <a:pPr marL="342900" indent="-342900">
              <a:spcBef>
                <a:spcPts val="1800"/>
              </a:spcBef>
              <a:tabLst>
                <a:tab pos="1339850" algn="l"/>
              </a:tabLst>
              <a:defRPr/>
            </a:pPr>
            <a:r>
              <a:rPr lang="de-DE" sz="2000" dirty="0" smtClean="0"/>
              <a:t>Stellungnahme des UBA liegt noch nicht vor (avisiert für 25.KW)</a:t>
            </a:r>
          </a:p>
          <a:p>
            <a:pPr marL="342900" indent="-342900">
              <a:spcBef>
                <a:spcPts val="1800"/>
              </a:spcBef>
              <a:tabLst>
                <a:tab pos="1339850" algn="l"/>
              </a:tabLst>
              <a:defRPr/>
            </a:pPr>
            <a:endParaRPr lang="de-DE" sz="2000" dirty="0" smtClean="0"/>
          </a:p>
          <a:p>
            <a:pPr marL="342900" indent="-342900">
              <a:tabLst>
                <a:tab pos="1339850" algn="l"/>
              </a:tabLst>
              <a:defRPr/>
            </a:pPr>
            <a:endParaRPr lang="de-DE" sz="2000" dirty="0" smtClean="0"/>
          </a:p>
          <a:p>
            <a:pPr marL="800100" lvl="1" indent="-342900">
              <a:tabLst>
                <a:tab pos="1339850" algn="l"/>
              </a:tabLst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36575" algn="l"/>
                <a:tab pos="1071563" algn="l"/>
                <a:tab pos="5202238" algn="l"/>
              </a:tabLst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36575" algn="l"/>
                <a:tab pos="1071563" algn="l"/>
                <a:tab pos="5202238" algn="l"/>
              </a:tabLst>
              <a:defRPr/>
            </a:pP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		</a:t>
            </a:r>
            <a:endParaRPr kumimoji="0" lang="de-DE" sz="1600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952619" y="2053553"/>
            <a:ext cx="324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b="1" kern="0" dirty="0" smtClean="0">
                <a:solidFill>
                  <a:srgbClr val="00214D"/>
                </a:solidFill>
              </a:rPr>
              <a:t> 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7" y="1620355"/>
            <a:ext cx="3240414" cy="55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Foliennummernplatzhalter 3"/>
          <p:cNvSpPr txBox="1">
            <a:spLocks noGrp="1"/>
          </p:cNvSpPr>
          <p:nvPr/>
        </p:nvSpPr>
        <p:spPr bwMode="auto">
          <a:xfrm>
            <a:off x="9361488" y="66611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928B5582-B68C-4AA4-BBD8-6E26BB67E31B}" type="slidenum">
              <a:rPr lang="nl-NL" sz="1200">
                <a:solidFill>
                  <a:srgbClr val="006EC7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nl-NL" sz="1200">
              <a:solidFill>
                <a:srgbClr val="006EC7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767951"/>
            <a:ext cx="8642350" cy="4893048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2"/>
              <a:tabLst>
                <a:tab pos="1339850" algn="l"/>
              </a:tabLst>
            </a:pPr>
            <a:r>
              <a:rPr lang="de-DE" sz="2400" b="1" dirty="0" smtClean="0"/>
              <a:t>Maßnahmenplanung </a:t>
            </a:r>
            <a:r>
              <a:rPr lang="de-DE" sz="2400" b="1" dirty="0" err="1" smtClean="0"/>
              <a:t>Steinkirchener</a:t>
            </a:r>
            <a:r>
              <a:rPr lang="de-DE" sz="2400" b="1" dirty="0" smtClean="0"/>
              <a:t> Neuwettern -</a:t>
            </a:r>
          </a:p>
          <a:p>
            <a:pPr marL="457200" indent="-457200" eaLnBrk="1" hangingPunct="1">
              <a:buNone/>
              <a:tabLst>
                <a:tab pos="1339850" algn="l"/>
              </a:tabLst>
            </a:pPr>
            <a:r>
              <a:rPr lang="de-DE" sz="2400" b="1" dirty="0" smtClean="0"/>
              <a:t>	Sachstand</a:t>
            </a:r>
          </a:p>
          <a:p>
            <a:pPr eaLnBrk="1" hangingPunct="1">
              <a:buNone/>
              <a:tabLst>
                <a:tab pos="1339850" algn="l"/>
              </a:tabLst>
            </a:pPr>
            <a:endParaRPr lang="de-DE" sz="1600" b="1" dirty="0" smtClean="0"/>
          </a:p>
          <a:p>
            <a:pPr eaLnBrk="1" hangingPunct="1">
              <a:spcBef>
                <a:spcPts val="1200"/>
              </a:spcBef>
              <a:tabLst>
                <a:tab pos="1344613" algn="l"/>
              </a:tabLst>
            </a:pPr>
            <a:r>
              <a:rPr lang="de-DE" sz="2000" dirty="0" smtClean="0"/>
              <a:t>Bearbeitung durch </a:t>
            </a:r>
            <a:r>
              <a:rPr lang="de-DE" sz="2000" dirty="0" err="1" smtClean="0"/>
              <a:t>Grontmij</a:t>
            </a:r>
            <a:r>
              <a:rPr lang="de-DE" sz="2000" dirty="0" smtClean="0"/>
              <a:t> ist im</a:t>
            </a:r>
            <a:br>
              <a:rPr lang="de-DE" sz="2000" dirty="0" smtClean="0"/>
            </a:br>
            <a:r>
              <a:rPr lang="de-DE" sz="2000" dirty="0" smtClean="0"/>
              <a:t>Wesentlichen abgeschlossen</a:t>
            </a:r>
          </a:p>
          <a:p>
            <a:pPr eaLnBrk="1" hangingPunct="1">
              <a:spcBef>
                <a:spcPts val="1200"/>
              </a:spcBef>
              <a:tabLst>
                <a:tab pos="1344613" algn="l"/>
              </a:tabLst>
            </a:pPr>
            <a:r>
              <a:rPr lang="de-DE" sz="2000" dirty="0" smtClean="0"/>
              <a:t>Verteilung an GK29 und die betroffenen </a:t>
            </a:r>
            <a:br>
              <a:rPr lang="de-DE" sz="2000" dirty="0" smtClean="0"/>
            </a:br>
            <a:r>
              <a:rPr lang="de-DE" sz="2000" dirty="0" smtClean="0"/>
              <a:t>Verbandsvorsteher als Prüfexemplar </a:t>
            </a:r>
            <a:br>
              <a:rPr lang="de-DE" sz="2000" dirty="0" smtClean="0"/>
            </a:br>
            <a:r>
              <a:rPr lang="de-DE" sz="2000" dirty="0" smtClean="0"/>
              <a:t>ist erfolgt</a:t>
            </a:r>
          </a:p>
          <a:p>
            <a:pPr eaLnBrk="1" hangingPunct="1">
              <a:spcBef>
                <a:spcPts val="1200"/>
              </a:spcBef>
              <a:tabLst>
                <a:tab pos="1344613" algn="l"/>
              </a:tabLst>
            </a:pPr>
            <a:r>
              <a:rPr lang="de-DE" sz="2000" dirty="0" smtClean="0"/>
              <a:t>Letzte Abstimmungen stehen noch aus</a:t>
            </a:r>
          </a:p>
          <a:p>
            <a:pPr eaLnBrk="1" hangingPunct="1">
              <a:buNone/>
              <a:tabLst>
                <a:tab pos="1339850" algn="l"/>
              </a:tabLst>
            </a:pPr>
            <a:endParaRPr lang="de-DE" dirty="0" smtClean="0"/>
          </a:p>
          <a:p>
            <a:pPr eaLnBrk="1" hangingPunct="1">
              <a:buNone/>
              <a:tabLst>
                <a:tab pos="1339850" algn="l"/>
              </a:tabLst>
            </a:pP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719760" y="360194"/>
            <a:ext cx="864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de-DE" sz="2400" dirty="0" smtClean="0">
                <a:solidFill>
                  <a:srgbClr val="0070C0"/>
                </a:solidFill>
                <a:latin typeface="+mn-lt"/>
              </a:rPr>
              <a:t>Umgestaltung Steinkirchener Neuwettern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nummernplatzhalter 3"/>
          <p:cNvSpPr txBox="1">
            <a:spLocks noGrp="1"/>
          </p:cNvSpPr>
          <p:nvPr/>
        </p:nvSpPr>
        <p:spPr bwMode="auto">
          <a:xfrm>
            <a:off x="9361488" y="66611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928B5582-B68C-4AA4-BBD8-6E26BB67E31B}" type="slidenum">
              <a:rPr lang="nl-NL" sz="1200">
                <a:solidFill>
                  <a:srgbClr val="006EC7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nl-NL" sz="1200">
              <a:solidFill>
                <a:srgbClr val="006EC7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767951"/>
            <a:ext cx="8642350" cy="4893048"/>
          </a:xfrm>
        </p:spPr>
        <p:txBody>
          <a:bodyPr/>
          <a:lstStyle/>
          <a:p>
            <a:pPr eaLnBrk="1" hangingPunct="1">
              <a:buNone/>
              <a:tabLst>
                <a:tab pos="1339850" algn="l"/>
              </a:tabLst>
            </a:pPr>
            <a:r>
              <a:rPr lang="de-DE" sz="2000" b="1" dirty="0" smtClean="0"/>
              <a:t>Ergebnisse</a:t>
            </a:r>
          </a:p>
          <a:p>
            <a:pPr eaLnBrk="1" hangingPunct="1">
              <a:buNone/>
              <a:tabLst>
                <a:tab pos="1339850" algn="l"/>
              </a:tabLst>
            </a:pPr>
            <a:r>
              <a:rPr lang="de-DE" sz="2000" b="1" dirty="0" smtClean="0"/>
              <a:t>SV </a:t>
            </a:r>
            <a:r>
              <a:rPr lang="de-DE" sz="2000" b="1" dirty="0" err="1" smtClean="0"/>
              <a:t>Wetterndorf</a:t>
            </a:r>
            <a:endParaRPr lang="de-DE" sz="2000" b="1" dirty="0" smtClean="0"/>
          </a:p>
          <a:p>
            <a:pPr eaLnBrk="1" hangingPunct="1">
              <a:buNone/>
              <a:tabLst>
                <a:tab pos="1339850" algn="l"/>
              </a:tabLst>
            </a:pPr>
            <a:endParaRPr lang="de-DE" sz="2000" b="1" dirty="0" smtClean="0"/>
          </a:p>
          <a:p>
            <a:pPr eaLnBrk="1" hangingPunct="1">
              <a:tabLst>
                <a:tab pos="1339850" algn="l"/>
              </a:tabLst>
            </a:pPr>
            <a:r>
              <a:rPr lang="de-DE" sz="1600" dirty="0" smtClean="0"/>
              <a:t>Durchgängigkeit </a:t>
            </a:r>
            <a:br>
              <a:rPr lang="de-DE" sz="1600" dirty="0" smtClean="0"/>
            </a:br>
            <a:r>
              <a:rPr lang="de-DE" sz="1600" dirty="0" smtClean="0"/>
              <a:t>des Schöpfwerks</a:t>
            </a:r>
            <a:br>
              <a:rPr lang="de-DE" sz="1600" dirty="0" smtClean="0"/>
            </a:br>
            <a:r>
              <a:rPr lang="de-DE" sz="1600" dirty="0" smtClean="0"/>
              <a:t>(Fischschleuse)</a:t>
            </a:r>
          </a:p>
          <a:p>
            <a:pPr eaLnBrk="1" hangingPunct="1">
              <a:tabLst>
                <a:tab pos="1339850" algn="l"/>
              </a:tabLst>
            </a:pPr>
            <a:r>
              <a:rPr lang="de-DE" sz="1600" dirty="0" smtClean="0"/>
              <a:t>1 Reg.-Gewässer</a:t>
            </a:r>
          </a:p>
          <a:p>
            <a:pPr eaLnBrk="1" hangingPunct="1">
              <a:tabLst>
                <a:tab pos="1339850" algn="l"/>
              </a:tabLst>
            </a:pPr>
            <a:r>
              <a:rPr lang="de-DE" sz="1600" dirty="0" smtClean="0"/>
              <a:t>38 Beregnungsteiche</a:t>
            </a:r>
          </a:p>
          <a:p>
            <a:pPr eaLnBrk="1" hangingPunct="1">
              <a:tabLst>
                <a:tab pos="1339850" algn="l"/>
              </a:tabLst>
            </a:pPr>
            <a:r>
              <a:rPr lang="de-DE" sz="1600" dirty="0" smtClean="0"/>
              <a:t>Erhöhung der</a:t>
            </a:r>
            <a:br>
              <a:rPr lang="de-DE" sz="1600" dirty="0" smtClean="0"/>
            </a:br>
            <a:r>
              <a:rPr lang="de-DE" sz="1600" dirty="0" smtClean="0"/>
              <a:t>Strukturvielfalt nur</a:t>
            </a:r>
            <a:br>
              <a:rPr lang="de-DE" sz="1600" dirty="0" smtClean="0"/>
            </a:br>
            <a:r>
              <a:rPr lang="de-DE" sz="1600" dirty="0" smtClean="0"/>
              <a:t>an ausgewählten </a:t>
            </a:r>
            <a:br>
              <a:rPr lang="de-DE" sz="1600" dirty="0" smtClean="0"/>
            </a:br>
            <a:r>
              <a:rPr lang="de-DE" sz="1600" dirty="0" smtClean="0"/>
              <a:t>Standorten</a:t>
            </a:r>
          </a:p>
          <a:p>
            <a:pPr eaLnBrk="1" hangingPunct="1">
              <a:tabLst>
                <a:tab pos="1339850" algn="l"/>
              </a:tabLst>
            </a:pPr>
            <a:r>
              <a:rPr lang="de-DE" sz="1600" dirty="0" smtClean="0"/>
              <a:t>Vorschläge zur </a:t>
            </a:r>
            <a:br>
              <a:rPr lang="de-DE" sz="1600" dirty="0" smtClean="0"/>
            </a:br>
            <a:r>
              <a:rPr lang="de-DE" sz="1600" dirty="0" smtClean="0"/>
              <a:t>Elimination von</a:t>
            </a:r>
            <a:br>
              <a:rPr lang="de-DE" sz="1600" dirty="0" smtClean="0"/>
            </a:br>
            <a:r>
              <a:rPr lang="de-DE" sz="1600" dirty="0" smtClean="0"/>
              <a:t>„</a:t>
            </a:r>
            <a:r>
              <a:rPr lang="de-DE" sz="1600" dirty="0" err="1" smtClean="0"/>
              <a:t>Hotspots</a:t>
            </a:r>
            <a:r>
              <a:rPr lang="de-DE" sz="1600" dirty="0" smtClean="0"/>
              <a:t>“</a:t>
            </a:r>
            <a:br>
              <a:rPr lang="de-DE" sz="1600" dirty="0" smtClean="0"/>
            </a:br>
            <a:endParaRPr lang="de-DE" sz="1600" dirty="0" smtClean="0"/>
          </a:p>
          <a:p>
            <a:pPr eaLnBrk="1" hangingPunct="1">
              <a:buNone/>
              <a:tabLst>
                <a:tab pos="1339850" algn="l"/>
              </a:tabLst>
            </a:pPr>
            <a:endParaRPr lang="de-DE" sz="1600" b="1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719760" y="360194"/>
            <a:ext cx="864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de-DE" sz="2400" dirty="0" smtClean="0">
                <a:solidFill>
                  <a:srgbClr val="0070C0"/>
                </a:solidFill>
                <a:latin typeface="+mn-lt"/>
              </a:rPr>
              <a:t>Umgestaltung Steinkirchener Neuwettern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3032"/>
          <a:stretch>
            <a:fillRect/>
          </a:stretch>
        </p:blipFill>
        <p:spPr bwMode="auto">
          <a:xfrm>
            <a:off x="3060059" y="1620355"/>
            <a:ext cx="6204132" cy="575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nummernplatzhalter 3"/>
          <p:cNvSpPr txBox="1">
            <a:spLocks noGrp="1"/>
          </p:cNvSpPr>
          <p:nvPr/>
        </p:nvSpPr>
        <p:spPr bwMode="auto">
          <a:xfrm>
            <a:off x="9361488" y="66611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928B5582-B68C-4AA4-BBD8-6E26BB67E31B}" type="slidenum">
              <a:rPr lang="nl-NL" sz="1200">
                <a:solidFill>
                  <a:srgbClr val="006EC7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nl-NL" sz="1200">
              <a:solidFill>
                <a:srgbClr val="006EC7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767951"/>
            <a:ext cx="8642350" cy="4893048"/>
          </a:xfrm>
        </p:spPr>
        <p:txBody>
          <a:bodyPr/>
          <a:lstStyle/>
          <a:p>
            <a:pPr eaLnBrk="1" hangingPunct="1">
              <a:buNone/>
              <a:tabLst>
                <a:tab pos="1339850" algn="l"/>
              </a:tabLst>
            </a:pPr>
            <a:r>
              <a:rPr lang="de-DE" sz="2000" b="1" dirty="0" smtClean="0"/>
              <a:t>Ergebnisse</a:t>
            </a:r>
          </a:p>
          <a:p>
            <a:pPr eaLnBrk="1" hangingPunct="1">
              <a:buNone/>
              <a:tabLst>
                <a:tab pos="1339850" algn="l"/>
              </a:tabLst>
            </a:pPr>
            <a:r>
              <a:rPr lang="de-DE" sz="2000" b="1" dirty="0" smtClean="0"/>
              <a:t>VSV </a:t>
            </a:r>
            <a:r>
              <a:rPr lang="de-DE" sz="2000" b="1" dirty="0" err="1" smtClean="0"/>
              <a:t>Guderhandviertel</a:t>
            </a:r>
            <a:endParaRPr lang="de-DE" sz="2000" b="1" dirty="0" smtClean="0"/>
          </a:p>
          <a:p>
            <a:pPr eaLnBrk="1" hangingPunct="1">
              <a:buNone/>
              <a:tabLst>
                <a:tab pos="1339850" algn="l"/>
              </a:tabLst>
            </a:pPr>
            <a:endParaRPr lang="de-DE" sz="2000" b="1" dirty="0" smtClean="0"/>
          </a:p>
          <a:p>
            <a:pPr eaLnBrk="1" hangingPunct="1">
              <a:tabLst>
                <a:tab pos="1339850" algn="l"/>
              </a:tabLst>
            </a:pPr>
            <a:r>
              <a:rPr lang="de-DE" sz="1600" dirty="0" smtClean="0"/>
              <a:t>2-3 Reg.-Gewässer</a:t>
            </a:r>
          </a:p>
          <a:p>
            <a:pPr eaLnBrk="1" hangingPunct="1">
              <a:tabLst>
                <a:tab pos="1339850" algn="l"/>
              </a:tabLst>
            </a:pPr>
            <a:r>
              <a:rPr lang="de-DE" sz="1600" dirty="0" smtClean="0"/>
              <a:t>Durchgängigkeit des</a:t>
            </a:r>
            <a:br>
              <a:rPr lang="de-DE" sz="1600" dirty="0" smtClean="0"/>
            </a:br>
            <a:r>
              <a:rPr lang="de-DE" sz="1600" dirty="0" smtClean="0"/>
              <a:t>Gewässersystems,</a:t>
            </a:r>
            <a:br>
              <a:rPr lang="de-DE" sz="1600" dirty="0" smtClean="0"/>
            </a:br>
            <a:r>
              <a:rPr lang="de-DE" sz="1600" dirty="0" smtClean="0"/>
              <a:t>verbandsübergreifend</a:t>
            </a:r>
          </a:p>
          <a:p>
            <a:pPr eaLnBrk="1" hangingPunct="1">
              <a:tabLst>
                <a:tab pos="1339850" algn="l"/>
              </a:tabLst>
            </a:pPr>
            <a:r>
              <a:rPr lang="de-DE" sz="1600" dirty="0" smtClean="0"/>
              <a:t>32 Beregnungsteiche</a:t>
            </a:r>
          </a:p>
          <a:p>
            <a:pPr eaLnBrk="1" hangingPunct="1">
              <a:tabLst>
                <a:tab pos="1339850" algn="l"/>
              </a:tabLst>
            </a:pPr>
            <a:r>
              <a:rPr lang="de-DE" sz="1600" dirty="0" smtClean="0"/>
              <a:t>Erhöhung der Strukturvielfalt</a:t>
            </a:r>
            <a:br>
              <a:rPr lang="de-DE" sz="1600" dirty="0" smtClean="0"/>
            </a:br>
            <a:r>
              <a:rPr lang="de-DE" sz="1600" dirty="0" smtClean="0"/>
              <a:t>nur an ausgewählten </a:t>
            </a:r>
            <a:br>
              <a:rPr lang="de-DE" sz="1600" dirty="0" smtClean="0"/>
            </a:br>
            <a:r>
              <a:rPr lang="de-DE" sz="1600" dirty="0" smtClean="0"/>
              <a:t>Standorten</a:t>
            </a:r>
          </a:p>
          <a:p>
            <a:pPr eaLnBrk="1" hangingPunct="1">
              <a:tabLst>
                <a:tab pos="1339850" algn="l"/>
              </a:tabLst>
            </a:pPr>
            <a:r>
              <a:rPr lang="de-DE" sz="1600" dirty="0" smtClean="0"/>
              <a:t>Vorschläge zur Elimination</a:t>
            </a:r>
            <a:br>
              <a:rPr lang="de-DE" sz="1600" dirty="0" smtClean="0"/>
            </a:br>
            <a:r>
              <a:rPr lang="de-DE" sz="1600" dirty="0" smtClean="0"/>
              <a:t>von „</a:t>
            </a:r>
            <a:r>
              <a:rPr lang="de-DE" sz="1600" dirty="0" err="1" smtClean="0"/>
              <a:t>Hotspots</a:t>
            </a:r>
            <a:r>
              <a:rPr lang="de-DE" sz="1600" dirty="0" smtClean="0"/>
              <a:t>“</a:t>
            </a:r>
          </a:p>
          <a:p>
            <a:pPr eaLnBrk="1" hangingPunct="1">
              <a:buNone/>
              <a:tabLst>
                <a:tab pos="1339850" algn="l"/>
              </a:tabLst>
            </a:pPr>
            <a:endParaRPr lang="de-DE" sz="1600" b="1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719760" y="360194"/>
            <a:ext cx="864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de-DE" sz="2400" dirty="0" smtClean="0">
                <a:solidFill>
                  <a:srgbClr val="0070C0"/>
                </a:solidFill>
                <a:latin typeface="+mn-lt"/>
              </a:rPr>
              <a:t>Umgestaltung Steinkirchener Neuwettern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349" y="1517711"/>
            <a:ext cx="4660379" cy="594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nummernplatzhalter 3"/>
          <p:cNvSpPr txBox="1">
            <a:spLocks noGrp="1"/>
          </p:cNvSpPr>
          <p:nvPr/>
        </p:nvSpPr>
        <p:spPr bwMode="auto">
          <a:xfrm>
            <a:off x="9361488" y="66611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928B5582-B68C-4AA4-BBD8-6E26BB67E31B}" type="slidenum">
              <a:rPr lang="nl-NL" sz="1200">
                <a:solidFill>
                  <a:srgbClr val="006EC7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nl-NL" sz="1200">
              <a:solidFill>
                <a:srgbClr val="006EC7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767951"/>
            <a:ext cx="8642350" cy="4893048"/>
          </a:xfrm>
        </p:spPr>
        <p:txBody>
          <a:bodyPr/>
          <a:lstStyle/>
          <a:p>
            <a:pPr eaLnBrk="1" hangingPunct="1">
              <a:buNone/>
              <a:tabLst>
                <a:tab pos="1339850" algn="l"/>
              </a:tabLst>
            </a:pPr>
            <a:r>
              <a:rPr lang="de-DE" sz="2000" b="1" dirty="0" smtClean="0"/>
              <a:t>Ergebnisse</a:t>
            </a:r>
          </a:p>
          <a:p>
            <a:pPr eaLnBrk="1" hangingPunct="1">
              <a:buNone/>
              <a:tabLst>
                <a:tab pos="1339850" algn="l"/>
              </a:tabLst>
            </a:pPr>
            <a:r>
              <a:rPr lang="de-DE" sz="2000" b="1" dirty="0" smtClean="0"/>
              <a:t>Horneburg-</a:t>
            </a:r>
            <a:r>
              <a:rPr lang="de-DE" sz="2000" b="1" dirty="0" err="1" smtClean="0"/>
              <a:t>Dollerner</a:t>
            </a:r>
            <a:r>
              <a:rPr lang="de-DE" sz="2000" b="1" dirty="0" smtClean="0"/>
              <a:t> Moor-SV</a:t>
            </a:r>
          </a:p>
          <a:p>
            <a:pPr eaLnBrk="1" hangingPunct="1">
              <a:buNone/>
              <a:tabLst>
                <a:tab pos="1339850" algn="l"/>
              </a:tabLst>
            </a:pPr>
            <a:endParaRPr lang="de-DE" sz="2000" b="1" dirty="0" smtClean="0"/>
          </a:p>
          <a:p>
            <a:pPr eaLnBrk="1" hangingPunct="1">
              <a:tabLst>
                <a:tab pos="1339850" algn="l"/>
              </a:tabLst>
            </a:pPr>
            <a:r>
              <a:rPr lang="de-DE" sz="1600" i="1" dirty="0" smtClean="0"/>
              <a:t>Schwarzer Graben</a:t>
            </a:r>
            <a:r>
              <a:rPr lang="de-DE" sz="1600" dirty="0" smtClean="0"/>
              <a:t> </a:t>
            </a:r>
            <a:r>
              <a:rPr lang="de-DE" sz="1600" i="1" dirty="0" smtClean="0"/>
              <a:t>/ Horneburg-</a:t>
            </a:r>
            <a:br>
              <a:rPr lang="de-DE" sz="1600" i="1" dirty="0" smtClean="0"/>
            </a:br>
            <a:r>
              <a:rPr lang="de-DE" sz="1600" i="1" dirty="0" err="1" smtClean="0"/>
              <a:t>Dollerner</a:t>
            </a:r>
            <a:r>
              <a:rPr lang="de-DE" sz="1600" i="1" dirty="0" smtClean="0"/>
              <a:t> Kanal </a:t>
            </a:r>
            <a:r>
              <a:rPr lang="de-DE" sz="1600" dirty="0" smtClean="0"/>
              <a:t>als </a:t>
            </a:r>
            <a:br>
              <a:rPr lang="de-DE" sz="1600" dirty="0" smtClean="0"/>
            </a:br>
            <a:r>
              <a:rPr lang="de-DE" sz="1600" dirty="0" smtClean="0"/>
              <a:t>Reg.-Gewässer ausweisen (?)</a:t>
            </a:r>
          </a:p>
          <a:p>
            <a:pPr eaLnBrk="1" hangingPunct="1">
              <a:tabLst>
                <a:tab pos="1339850" algn="l"/>
              </a:tabLst>
            </a:pPr>
            <a:r>
              <a:rPr lang="de-DE" sz="1600" dirty="0" smtClean="0"/>
              <a:t>Durchgängigkeit des</a:t>
            </a:r>
            <a:br>
              <a:rPr lang="de-DE" sz="1600" dirty="0" smtClean="0"/>
            </a:br>
            <a:r>
              <a:rPr lang="de-DE" sz="1600" dirty="0" smtClean="0"/>
              <a:t>Gewässersystems,</a:t>
            </a:r>
            <a:br>
              <a:rPr lang="de-DE" sz="1600" dirty="0" smtClean="0"/>
            </a:br>
            <a:r>
              <a:rPr lang="de-DE" sz="1600" dirty="0" smtClean="0"/>
              <a:t>verbandsübergreifend</a:t>
            </a:r>
          </a:p>
          <a:p>
            <a:pPr eaLnBrk="1" hangingPunct="1">
              <a:tabLst>
                <a:tab pos="1339850" algn="l"/>
              </a:tabLst>
            </a:pPr>
            <a:r>
              <a:rPr lang="de-DE" sz="1600" dirty="0" smtClean="0"/>
              <a:t>keine Beregnungsteiche gepl.</a:t>
            </a:r>
          </a:p>
          <a:p>
            <a:pPr eaLnBrk="1" hangingPunct="1">
              <a:tabLst>
                <a:tab pos="1339850" algn="l"/>
              </a:tabLst>
            </a:pPr>
            <a:r>
              <a:rPr lang="de-DE" sz="1600" dirty="0" smtClean="0"/>
              <a:t>Erhöhung der Strukturvielfalt nur</a:t>
            </a:r>
            <a:br>
              <a:rPr lang="de-DE" sz="1600" dirty="0" smtClean="0"/>
            </a:br>
            <a:r>
              <a:rPr lang="de-DE" sz="1600" dirty="0" smtClean="0"/>
              <a:t>an ausgewählten Standorten</a:t>
            </a:r>
          </a:p>
          <a:p>
            <a:pPr eaLnBrk="1" hangingPunct="1">
              <a:tabLst>
                <a:tab pos="1339850" algn="l"/>
              </a:tabLst>
            </a:pPr>
            <a:r>
              <a:rPr lang="de-DE" sz="1600" dirty="0" smtClean="0"/>
              <a:t>Vorschläge zur Elimination von</a:t>
            </a:r>
            <a:br>
              <a:rPr lang="de-DE" sz="1600" dirty="0" smtClean="0"/>
            </a:br>
            <a:r>
              <a:rPr lang="de-DE" sz="1600" dirty="0" smtClean="0"/>
              <a:t>„</a:t>
            </a:r>
            <a:r>
              <a:rPr lang="de-DE" sz="1600" dirty="0" err="1" smtClean="0"/>
              <a:t>Hotspots</a:t>
            </a:r>
            <a:r>
              <a:rPr lang="de-DE" sz="1600" dirty="0" smtClean="0"/>
              <a:t>“</a:t>
            </a:r>
          </a:p>
          <a:p>
            <a:pPr eaLnBrk="1" hangingPunct="1">
              <a:buNone/>
              <a:tabLst>
                <a:tab pos="1339850" algn="l"/>
              </a:tabLst>
            </a:pPr>
            <a:endParaRPr lang="de-DE" sz="1600" b="1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719760" y="360194"/>
            <a:ext cx="864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de-DE" sz="2400" dirty="0" smtClean="0">
                <a:solidFill>
                  <a:srgbClr val="0070C0"/>
                </a:solidFill>
                <a:latin typeface="+mn-lt"/>
              </a:rPr>
              <a:t>Umgestaltung Steinkirchener Neuwettern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r="1303"/>
          <a:stretch>
            <a:fillRect/>
          </a:stretch>
        </p:blipFill>
        <p:spPr bwMode="auto">
          <a:xfrm>
            <a:off x="4500243" y="1620355"/>
            <a:ext cx="3600460" cy="582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404" y="1800378"/>
            <a:ext cx="4320221" cy="26410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3010" name="Foliennummernplatzhalter 3"/>
          <p:cNvSpPr txBox="1">
            <a:spLocks noGrp="1"/>
          </p:cNvSpPr>
          <p:nvPr/>
        </p:nvSpPr>
        <p:spPr bwMode="auto">
          <a:xfrm>
            <a:off x="9361488" y="66611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928B5582-B68C-4AA4-BBD8-6E26BB67E31B}" type="slidenum">
              <a:rPr lang="nl-NL" sz="1200">
                <a:solidFill>
                  <a:srgbClr val="006EC7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nl-NL" sz="1200">
              <a:solidFill>
                <a:srgbClr val="006EC7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19760" y="360194"/>
            <a:ext cx="864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de-DE" sz="2400" dirty="0" smtClean="0">
                <a:solidFill>
                  <a:srgbClr val="0070C0"/>
                </a:solidFill>
              </a:rPr>
              <a:t>Umgestaltung </a:t>
            </a:r>
            <a:r>
              <a:rPr lang="de-DE" sz="2400" dirty="0" err="1" smtClean="0">
                <a:solidFill>
                  <a:srgbClr val="0070C0"/>
                </a:solidFill>
              </a:rPr>
              <a:t>Steinkirchener</a:t>
            </a:r>
            <a:r>
              <a:rPr lang="de-DE" sz="2400" dirty="0" smtClean="0">
                <a:solidFill>
                  <a:srgbClr val="0070C0"/>
                </a:solidFill>
              </a:rPr>
              <a:t> Neuwettern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9138" y="1620355"/>
            <a:ext cx="8642350" cy="482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1339850" algn="l"/>
              </a:tabLst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Durchgängigkeit </a:t>
            </a:r>
            <a:r>
              <a:rPr lang="de-DE" sz="2000" b="1" kern="0" dirty="0" smtClean="0">
                <a:solidFill>
                  <a:srgbClr val="00214D"/>
                </a:solidFill>
                <a:latin typeface="+mn-lt"/>
              </a:rPr>
              <a:t>und</a:t>
            </a:r>
            <a:r>
              <a:rPr kumimoji="0" lang="de-DE" sz="2000" b="1" i="0" u="none" strike="noStrike" kern="0" cap="none" spc="0" normalizeH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Vernetzung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1339850" algn="l"/>
              </a:tabLst>
              <a:defRPr/>
            </a:pPr>
            <a:endParaRPr lang="de-DE" sz="20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1339850" algn="l"/>
              </a:tabLst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Umrüstung des Schöpfwerks als Fischschleuse</a:t>
            </a:r>
            <a:endParaRPr lang="de-DE" sz="1600" b="1" kern="0" baseline="0" dirty="0" smtClean="0">
              <a:solidFill>
                <a:srgbClr val="00214D"/>
              </a:solidFill>
              <a:latin typeface="+mn-lt"/>
            </a:endParaRPr>
          </a:p>
          <a:p>
            <a:pPr marL="342900" indent="-342900">
              <a:tabLst>
                <a:tab pos="1339850" algn="l"/>
              </a:tabLst>
              <a:defRPr/>
            </a:pPr>
            <a:endParaRPr kumimoji="0" lang="de-DE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tabLst>
                <a:tab pos="1339850" algn="l"/>
              </a:tabLst>
              <a:defRPr/>
            </a:pP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System „Fischschleuse“  (</a:t>
            </a:r>
            <a:r>
              <a:rPr lang="de-DE" sz="1600" kern="0" dirty="0" err="1" smtClean="0">
                <a:solidFill>
                  <a:srgbClr val="00214D"/>
                </a:solidFill>
                <a:latin typeface="+mn-lt"/>
              </a:rPr>
              <a:t>Grontmij</a:t>
            </a: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 2009)</a:t>
            </a:r>
          </a:p>
          <a:p>
            <a:pPr marL="342900" indent="-342900">
              <a:tabLst>
                <a:tab pos="1339850" algn="l"/>
              </a:tabLst>
              <a:defRPr/>
            </a:pP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Heben und Senken des Wasserstandes</a:t>
            </a:r>
            <a:br>
              <a:rPr lang="de-DE" sz="1600" kern="0" dirty="0" smtClean="0">
                <a:solidFill>
                  <a:srgbClr val="00214D"/>
                </a:solidFill>
                <a:latin typeface="+mn-lt"/>
              </a:rPr>
            </a:b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in der offenen Druckkammer während des </a:t>
            </a:r>
            <a:br>
              <a:rPr lang="de-DE" sz="1600" kern="0" dirty="0" smtClean="0">
                <a:solidFill>
                  <a:srgbClr val="00214D"/>
                </a:solidFill>
                <a:latin typeface="+mn-lt"/>
              </a:rPr>
            </a:b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Schöpfbetriebs wird ausgenutzt</a:t>
            </a:r>
          </a:p>
          <a:p>
            <a:pPr marL="342900" indent="-342900">
              <a:tabLst>
                <a:tab pos="1339850" algn="l"/>
              </a:tabLst>
              <a:defRPr/>
            </a:pP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Anbindung an das Ober- oder Unterwasser über</a:t>
            </a:r>
            <a:br>
              <a:rPr lang="de-DE" sz="1600" kern="0" dirty="0" smtClean="0">
                <a:solidFill>
                  <a:srgbClr val="00214D"/>
                </a:solidFill>
                <a:latin typeface="+mn-lt"/>
              </a:rPr>
            </a:b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das Freilaufsiel</a:t>
            </a:r>
          </a:p>
          <a:p>
            <a:pPr marL="342900" indent="-342900">
              <a:tabLst>
                <a:tab pos="1339850" algn="l"/>
              </a:tabLst>
              <a:defRPr/>
            </a:pP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Eingeschwommene Fische werden </a:t>
            </a:r>
            <a:br>
              <a:rPr lang="de-DE" sz="1600" kern="0" dirty="0" smtClean="0">
                <a:solidFill>
                  <a:srgbClr val="00214D"/>
                </a:solidFill>
                <a:latin typeface="+mn-lt"/>
              </a:rPr>
            </a:b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verdrängt</a:t>
            </a:r>
          </a:p>
          <a:p>
            <a:pPr marL="342900" indent="-342900">
              <a:tabLst>
                <a:tab pos="1339850" algn="l"/>
              </a:tabLst>
              <a:defRPr/>
            </a:pP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Umrüstung im Bestand möglich</a:t>
            </a:r>
          </a:p>
          <a:p>
            <a:pPr marL="342900" indent="-342900">
              <a:tabLst>
                <a:tab pos="1339850" algn="l"/>
              </a:tabLst>
              <a:defRPr/>
            </a:pP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Funktion ist nachgewiesen</a:t>
            </a:r>
          </a:p>
          <a:p>
            <a:pPr marL="342900" indent="-342900">
              <a:tabLst>
                <a:tab pos="1339850" algn="l"/>
              </a:tabLst>
              <a:defRPr/>
            </a:pPr>
            <a:endParaRPr lang="de-DE" kern="0" dirty="0" smtClean="0">
              <a:solidFill>
                <a:srgbClr val="00214D"/>
              </a:solidFill>
              <a:latin typeface="+mn-lt"/>
            </a:endParaRPr>
          </a:p>
          <a:p>
            <a:pPr marL="800100" lvl="1" indent="-342900">
              <a:tabLst>
                <a:tab pos="1339850" algn="l"/>
              </a:tabLst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36575" algn="l"/>
                <a:tab pos="1071563" algn="l"/>
                <a:tab pos="5202238" algn="l"/>
              </a:tabLst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36575" algn="l"/>
                <a:tab pos="1071563" algn="l"/>
                <a:tab pos="5202238" algn="l"/>
              </a:tabLst>
              <a:defRPr/>
            </a:pP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		</a:t>
            </a:r>
            <a:endParaRPr kumimoji="0" lang="de-DE" sz="1600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7737" y="4755666"/>
            <a:ext cx="4680598" cy="211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496" y="4500723"/>
            <a:ext cx="3118038" cy="108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335" y="1620355"/>
            <a:ext cx="3879976" cy="575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Foliennummernplatzhalter 3"/>
          <p:cNvSpPr txBox="1">
            <a:spLocks noGrp="1"/>
          </p:cNvSpPr>
          <p:nvPr/>
        </p:nvSpPr>
        <p:spPr bwMode="auto">
          <a:xfrm>
            <a:off x="9361488" y="66611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928B5582-B68C-4AA4-BBD8-6E26BB67E31B}" type="slidenum">
              <a:rPr lang="nl-NL" sz="1200">
                <a:solidFill>
                  <a:srgbClr val="006EC7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nl-NL" sz="1200">
              <a:solidFill>
                <a:srgbClr val="006EC7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19760" y="360194"/>
            <a:ext cx="864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de-DE" sz="2400" dirty="0" smtClean="0">
                <a:solidFill>
                  <a:srgbClr val="0070C0"/>
                </a:solidFill>
              </a:rPr>
              <a:t>Umgestaltung </a:t>
            </a:r>
            <a:r>
              <a:rPr lang="de-DE" sz="2400" dirty="0" err="1" smtClean="0">
                <a:solidFill>
                  <a:srgbClr val="0070C0"/>
                </a:solidFill>
              </a:rPr>
              <a:t>Steinkirchener</a:t>
            </a:r>
            <a:r>
              <a:rPr lang="de-DE" sz="2400" dirty="0" smtClean="0">
                <a:solidFill>
                  <a:srgbClr val="0070C0"/>
                </a:solidFill>
              </a:rPr>
              <a:t> Neuwettern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9138" y="1620355"/>
            <a:ext cx="8642350" cy="482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1339850" algn="l"/>
              </a:tabLst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Durchgängigkeit </a:t>
            </a:r>
            <a:r>
              <a:rPr lang="de-DE" sz="2000" b="1" kern="0" dirty="0" smtClean="0">
                <a:solidFill>
                  <a:srgbClr val="00214D"/>
                </a:solidFill>
                <a:latin typeface="+mn-lt"/>
              </a:rPr>
              <a:t>und</a:t>
            </a:r>
            <a:r>
              <a:rPr kumimoji="0" lang="de-DE" sz="2000" b="1" i="0" u="none" strike="noStrike" kern="0" cap="none" spc="0" normalizeH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Vernetzung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1339850" algn="l"/>
              </a:tabLst>
              <a:defRPr/>
            </a:pPr>
            <a:endParaRPr lang="de-DE" sz="20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1339850" algn="l"/>
              </a:tabLst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Durchgängige Anbindung</a:t>
            </a:r>
            <a:r>
              <a:rPr kumimoji="0" lang="de-DE" sz="1600" b="1" i="0" u="none" strike="noStrike" kern="0" cap="none" spc="0" normalizeH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von permanent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1339850" algn="l"/>
              </a:tabLst>
              <a:defRPr/>
            </a:pPr>
            <a:r>
              <a:rPr lang="de-DE" sz="1600" b="1" kern="0" baseline="0" dirty="0" smtClean="0">
                <a:solidFill>
                  <a:srgbClr val="00214D"/>
                </a:solidFill>
                <a:latin typeface="+mn-lt"/>
              </a:rPr>
              <a:t>Wasser führenden</a:t>
            </a: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 </a:t>
            </a:r>
            <a:r>
              <a:rPr lang="de-DE" sz="1600" b="1" kern="0" baseline="0" dirty="0" smtClean="0">
                <a:solidFill>
                  <a:srgbClr val="00214D"/>
                </a:solidFill>
                <a:latin typeface="+mn-lt"/>
              </a:rPr>
              <a:t>Nebengewässern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1339850" algn="l"/>
              </a:tabLst>
              <a:defRPr/>
            </a:pPr>
            <a:r>
              <a:rPr lang="de-DE" sz="1600" b="1" kern="0" baseline="0" dirty="0" smtClean="0">
                <a:solidFill>
                  <a:srgbClr val="00214D"/>
                </a:solidFill>
                <a:latin typeface="+mn-lt"/>
              </a:rPr>
              <a:t>(Gräben,</a:t>
            </a: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 Teichzuläufe) </a:t>
            </a:r>
            <a:r>
              <a:rPr lang="de-DE" sz="1600" b="1" kern="0" baseline="0" dirty="0" smtClean="0">
                <a:solidFill>
                  <a:srgbClr val="00214D"/>
                </a:solidFill>
                <a:latin typeface="+mn-lt"/>
              </a:rPr>
              <a:t>an die Hauptw</a:t>
            </a: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ettern</a:t>
            </a:r>
          </a:p>
          <a:p>
            <a:pPr marL="342900" indent="-342900">
              <a:tabLst>
                <a:tab pos="1339850" algn="l"/>
              </a:tabLst>
              <a:defRPr/>
            </a:pPr>
            <a:endParaRPr kumimoji="0" lang="de-DE" sz="1600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tabLst>
                <a:tab pos="1339850" algn="l"/>
              </a:tabLst>
              <a:defRPr/>
            </a:pP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Möglichst offener Anschluss</a:t>
            </a:r>
          </a:p>
          <a:p>
            <a:pPr marL="342900" indent="-342900">
              <a:tabLst>
                <a:tab pos="1339850" algn="l"/>
              </a:tabLst>
              <a:defRPr/>
            </a:pP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Gewässerunterhaltung am Hauptgewässer</a:t>
            </a:r>
            <a:br>
              <a:rPr lang="de-DE" sz="1600" kern="0" dirty="0" smtClean="0">
                <a:solidFill>
                  <a:srgbClr val="00214D"/>
                </a:solidFill>
                <a:latin typeface="+mn-lt"/>
              </a:rPr>
            </a:b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entlang muss möglich bleiben </a:t>
            </a:r>
            <a:br>
              <a:rPr lang="de-DE" sz="1600" kern="0" dirty="0" smtClean="0">
                <a:solidFill>
                  <a:srgbClr val="00214D"/>
                </a:solidFill>
                <a:latin typeface="+mn-lt"/>
              </a:rPr>
            </a:b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(Forderung UHV)</a:t>
            </a:r>
          </a:p>
          <a:p>
            <a:pPr marL="342900" indent="-342900">
              <a:tabLst>
                <a:tab pos="1339850" algn="l"/>
              </a:tabLst>
              <a:defRPr/>
            </a:pP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Empfehlung: Brücken oder Furten</a:t>
            </a:r>
            <a:endParaRPr kumimoji="0" lang="de-DE" sz="1600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tabLst>
                <a:tab pos="1339850" algn="l"/>
              </a:tabLst>
              <a:defRPr/>
            </a:pP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Alternativ:</a:t>
            </a:r>
            <a:r>
              <a:rPr kumimoji="0" lang="de-DE" sz="1600" i="0" u="none" strike="noStrike" kern="0" cap="none" spc="0" normalizeH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kurze</a:t>
            </a:r>
            <a:r>
              <a:rPr kumimoji="0" lang="de-DE" sz="1600" i="0" u="none" strike="noStrike" kern="0" cap="none" spc="0" normalizeH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Verrohrungen, großer </a:t>
            </a:r>
            <a:r>
              <a:rPr kumimoji="0" lang="de-DE" sz="1600" i="0" u="none" strike="noStrike" kern="0" cap="none" spc="0" normalizeH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Arial"/>
                <a:cs typeface="Arial"/>
              </a:rPr>
              <a:t>Ø</a:t>
            </a:r>
            <a:endParaRPr kumimoji="0" lang="de-DE" sz="1600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tabLst>
                <a:tab pos="1339850" algn="l"/>
              </a:tabLst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36575" algn="l"/>
                <a:tab pos="1071563" algn="l"/>
                <a:tab pos="5202238" algn="l"/>
              </a:tabLst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36575" algn="l"/>
                <a:tab pos="1071563" algn="l"/>
                <a:tab pos="5202238" algn="l"/>
              </a:tabLst>
              <a:defRPr/>
            </a:pP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		</a:t>
            </a:r>
            <a:endParaRPr kumimoji="0" lang="de-DE" sz="1600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952619" y="2053553"/>
            <a:ext cx="324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b="1" kern="0" dirty="0" smtClean="0">
                <a:solidFill>
                  <a:srgbClr val="00214D"/>
                </a:solidFill>
              </a:rPr>
              <a:t> 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5400358" y="1800378"/>
            <a:ext cx="10801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/>
              <a:t>Brücke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400358" y="3420585"/>
            <a:ext cx="14401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smtClean="0"/>
              <a:t>Rohr mit großem </a:t>
            </a:r>
            <a:r>
              <a:rPr lang="de-DE" sz="1600" dirty="0" smtClean="0">
                <a:latin typeface="Arial"/>
                <a:cs typeface="Arial"/>
              </a:rPr>
              <a:t>Ø</a:t>
            </a:r>
            <a:r>
              <a:rPr lang="de-DE" sz="1600" dirty="0" smtClean="0"/>
              <a:t> / Wellrohrprofil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5400357" y="5580861"/>
            <a:ext cx="16202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/>
              <a:t>Furt / Durchfahrt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783" y="2566244"/>
            <a:ext cx="7200920" cy="409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Foliennummernplatzhalter 3"/>
          <p:cNvSpPr txBox="1">
            <a:spLocks noGrp="1"/>
          </p:cNvSpPr>
          <p:nvPr/>
        </p:nvSpPr>
        <p:spPr bwMode="auto">
          <a:xfrm>
            <a:off x="9361488" y="6661150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928B5582-B68C-4AA4-BBD8-6E26BB67E31B}" type="slidenum">
              <a:rPr lang="nl-NL" sz="1200">
                <a:solidFill>
                  <a:srgbClr val="006EC7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nl-NL" sz="1200">
              <a:solidFill>
                <a:srgbClr val="006EC7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19760" y="360194"/>
            <a:ext cx="864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de-DE" sz="2400" dirty="0" smtClean="0">
                <a:solidFill>
                  <a:srgbClr val="0070C0"/>
                </a:solidFill>
              </a:rPr>
              <a:t>Umgestaltung </a:t>
            </a:r>
            <a:r>
              <a:rPr lang="de-DE" sz="2400" dirty="0" err="1" smtClean="0">
                <a:solidFill>
                  <a:srgbClr val="0070C0"/>
                </a:solidFill>
              </a:rPr>
              <a:t>Steinkirchener</a:t>
            </a:r>
            <a:r>
              <a:rPr lang="de-DE" sz="2400" dirty="0" smtClean="0">
                <a:solidFill>
                  <a:srgbClr val="0070C0"/>
                </a:solidFill>
              </a:rPr>
              <a:t> Neuwettern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9138" y="1620355"/>
            <a:ext cx="8642350" cy="482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1339850" algn="l"/>
              </a:tabLst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Übergeordnete Gewässerentwicklung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	</a:t>
            </a:r>
          </a:p>
          <a:p>
            <a:pPr marL="342900" indent="-342900">
              <a:tabLst>
                <a:tab pos="5202238" algn="l"/>
              </a:tabLst>
              <a:defRPr/>
            </a:pP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Regenerationsgewässer  (Seitengewässer)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202238" algn="l"/>
              </a:tabLst>
              <a:defRPr/>
            </a:pPr>
            <a:endParaRPr lang="de-DE" sz="1600" b="1" kern="0" dirty="0" smtClean="0">
              <a:solidFill>
                <a:srgbClr val="00214D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36575" algn="l"/>
                <a:tab pos="1071563" algn="l"/>
                <a:tab pos="5202238" algn="l"/>
              </a:tabLst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de-DE" sz="1600" b="1" kern="0" dirty="0" smtClean="0">
                <a:solidFill>
                  <a:srgbClr val="00214D"/>
                </a:solidFill>
                <a:latin typeface="+mn-lt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Tx/>
              <a:buFont typeface="Wingdings" pitchFamily="2" charset="2"/>
              <a:buNone/>
              <a:tabLst>
                <a:tab pos="536575" algn="l"/>
                <a:tab pos="1071563" algn="l"/>
                <a:tab pos="5202238" algn="l"/>
              </a:tabLst>
              <a:defRPr/>
            </a:pPr>
            <a:r>
              <a:rPr lang="de-DE" sz="1600" kern="0" dirty="0" smtClean="0">
                <a:solidFill>
                  <a:srgbClr val="00214D"/>
                </a:solidFill>
                <a:latin typeface="+mn-lt"/>
              </a:rPr>
              <a:t>		</a:t>
            </a:r>
            <a:endParaRPr kumimoji="0" lang="de-DE" sz="1600" i="0" u="none" strike="noStrike" kern="0" cap="none" spc="0" normalizeH="0" baseline="0" noProof="0" dirty="0" smtClean="0">
              <a:ln>
                <a:noFill/>
              </a:ln>
              <a:solidFill>
                <a:srgbClr val="0021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952619" y="2053553"/>
            <a:ext cx="324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b="1" kern="0" dirty="0" smtClean="0">
                <a:solidFill>
                  <a:srgbClr val="00214D"/>
                </a:solidFill>
              </a:rPr>
              <a:t> 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0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D12421"/>
          </a:buClr>
          <a:buSzTx/>
          <a:buFont typeface="Wingdings" pitchFamily="2" charset="2"/>
          <a:buChar char="§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214D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D12421"/>
          </a:buClr>
          <a:buSzTx/>
          <a:buFont typeface="Wingdings" pitchFamily="2" charset="2"/>
          <a:buChar char="§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</Words>
  <Application>Microsoft Office PowerPoint</Application>
  <PresentationFormat>Benutzerdefiniert</PresentationFormat>
  <Paragraphs>258</Paragraphs>
  <Slides>14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Custom 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/>
  <cp:lastModifiedBy/>
  <cp:revision>94</cp:revision>
  <dcterms:created xsi:type="dcterms:W3CDTF">2009-02-11T10:20:38Z</dcterms:created>
  <dcterms:modified xsi:type="dcterms:W3CDTF">2014-06-11T06:22:50Z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Type">
    <vt:lpwstr>Grontmij.pot</vt:lpwstr>
  </property>
</Properties>
</file>