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7" r:id="rId1"/>
  </p:sldMasterIdLst>
  <p:notesMasterIdLst>
    <p:notesMasterId r:id="rId13"/>
  </p:notesMasterIdLst>
  <p:handoutMasterIdLst>
    <p:handoutMasterId r:id="rId14"/>
  </p:handoutMasterIdLst>
  <p:sldIdLst>
    <p:sldId id="256" r:id="rId2"/>
    <p:sldId id="310" r:id="rId3"/>
    <p:sldId id="265" r:id="rId4"/>
    <p:sldId id="299" r:id="rId5"/>
    <p:sldId id="304" r:id="rId6"/>
    <p:sldId id="305" r:id="rId7"/>
    <p:sldId id="306" r:id="rId8"/>
    <p:sldId id="307" r:id="rId9"/>
    <p:sldId id="308" r:id="rId10"/>
    <p:sldId id="309" r:id="rId11"/>
    <p:sldId id="269" r:id="rId12"/>
  </p:sldIdLst>
  <p:sldSz cx="10691813" cy="7559675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AA97"/>
    <a:srgbClr val="948580"/>
    <a:srgbClr val="B4D800"/>
    <a:srgbClr val="66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80048" autoAdjust="0"/>
  </p:normalViewPr>
  <p:slideViewPr>
    <p:cSldViewPr>
      <p:cViewPr>
        <p:scale>
          <a:sx n="50" d="100"/>
          <a:sy n="50" d="100"/>
        </p:scale>
        <p:origin x="-1877" y="-398"/>
      </p:cViewPr>
      <p:guideLst>
        <p:guide orient="horz" pos="192"/>
        <p:guide orient="horz" pos="4560"/>
        <p:guide orient="horz" pos="816"/>
        <p:guide orient="horz" pos="3984"/>
        <p:guide orient="horz" pos="1872"/>
        <p:guide orient="horz" pos="2928"/>
        <p:guide pos="192"/>
        <p:guide pos="6528"/>
        <p:guide pos="816"/>
        <p:guide pos="5856"/>
        <p:guide pos="2496"/>
        <p:guide pos="4176"/>
        <p:guide pos="59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7776" y="-77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FDD5FB10-6E76-4BC8-A875-33EE2DE853CD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992799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49088FEB-653E-48AE-BCB0-BC20EACF4405}" type="datetimeFigureOut">
              <a:rPr lang="de-DE"/>
              <a:pPr>
                <a:defRPr/>
              </a:pPr>
              <a:t>09.02.2017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766763" y="744538"/>
            <a:ext cx="526415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smtClean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Times" charset="0"/>
              </a:defRPr>
            </a:lvl1pPr>
          </a:lstStyle>
          <a:p>
            <a:pPr>
              <a:defRPr/>
            </a:pPr>
            <a:fld id="{CE5F8403-A13C-4721-BE47-5769373E0BC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942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mweltkarten-niedersachsen.de/Download_OE/HWRM-RL/Tideelbe/Tideelbe_Blatt18_HWRK_L.pdf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de-DE" altLang="de-DE"/>
              <a:t>DWA Abteilung Bildung und Internationale Zusammenarbeit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de-DE" altLang="de-DE"/>
              <a:t>© DWA: Kursmaterialien dienen ausschließlich zur Schulung und Unterweisung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de-DE" altLang="de-DE"/>
              <a:t>- </a:t>
            </a:r>
            <a:fld id="{A6445C6C-D29A-437A-BFD1-799E72882112}" type="slidenum">
              <a:rPr lang="de-DE" altLang="de-DE"/>
              <a:pPr/>
              <a:t>2</a:t>
            </a:fld>
            <a:r>
              <a:rPr lang="de-DE" altLang="de-DE"/>
              <a:t> -</a:t>
            </a:r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7325" y="977900"/>
            <a:ext cx="6719888" cy="4752975"/>
          </a:xfrm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e-DE" alt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lienbildplatzhalt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izenplatzhalt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de-DE" altLang="de-DE" dirty="0" smtClean="0"/>
              <a:t>Schriftstücke auslegen</a:t>
            </a:r>
          </a:p>
          <a:p>
            <a:r>
              <a:rPr lang="de-DE" altLang="de-DE" dirty="0" smtClean="0"/>
              <a:t>Überschrift:</a:t>
            </a:r>
            <a:r>
              <a:rPr lang="de-DE" altLang="de-DE" baseline="0" dirty="0" smtClean="0"/>
              <a:t> Link: wasserblick.net</a:t>
            </a:r>
          </a:p>
          <a:p>
            <a:endParaRPr lang="de-DE" altLang="de-DE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1200" dirty="0" smtClean="0"/>
              <a:t> Eingang des überwiegenden Teils der Daten und Informationen über </a:t>
            </a:r>
            <a:r>
              <a:rPr lang="de-DE" altLang="de-DE" sz="1200" dirty="0" err="1" smtClean="0"/>
              <a:t>WasserBLIcK</a:t>
            </a:r>
            <a:endParaRPr lang="de-DE" altLang="de-DE" sz="12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1200" dirty="0" smtClean="0"/>
              <a:t> </a:t>
            </a:r>
            <a:r>
              <a:rPr lang="de-DE" altLang="de-DE" sz="1200" dirty="0" err="1" smtClean="0"/>
              <a:t>WasserBLIcK</a:t>
            </a:r>
            <a:r>
              <a:rPr lang="de-DE" altLang="de-DE" sz="1200" dirty="0" smtClean="0"/>
              <a:t> inzwischen als systemtragendes nationales Instrument etabliert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1200" dirty="0" smtClean="0"/>
              <a:t> Zahlen: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1200" dirty="0" smtClean="0"/>
              <a:t>ca. 1000 Vorgänge</a:t>
            </a:r>
            <a:r>
              <a:rPr lang="de-DE" altLang="de-DE" sz="1200" baseline="0" dirty="0" smtClean="0"/>
              <a:t> aufgrund </a:t>
            </a:r>
            <a:r>
              <a:rPr lang="de-DE" altLang="de-DE" sz="1200" dirty="0" smtClean="0"/>
              <a:t>Datenlieferungen über Schnittstelle pro Jahr der WWV</a:t>
            </a:r>
            <a:endParaRPr lang="de-DE" altLang="de-DE" dirty="0" smtClean="0"/>
          </a:p>
          <a:p>
            <a:r>
              <a:rPr lang="en-US" altLang="de-DE" dirty="0" smtClean="0"/>
              <a:t>	(40 </a:t>
            </a:r>
            <a:r>
              <a:rPr lang="en-US" altLang="de-DE" dirty="0" err="1" smtClean="0"/>
              <a:t>Schablonen</a:t>
            </a:r>
            <a:r>
              <a:rPr lang="en-US" altLang="de-DE" dirty="0" smtClean="0"/>
              <a:t>/16 </a:t>
            </a:r>
            <a:r>
              <a:rPr lang="en-US" altLang="de-DE" dirty="0" err="1" smtClean="0"/>
              <a:t>Länder</a:t>
            </a:r>
            <a:r>
              <a:rPr lang="en-US" altLang="de-DE" dirty="0" smtClean="0"/>
              <a:t>/2 </a:t>
            </a:r>
            <a:r>
              <a:rPr lang="en-US" altLang="de-DE" dirty="0" err="1" smtClean="0"/>
              <a:t>Vorgänge</a:t>
            </a:r>
            <a:r>
              <a:rPr lang="en-US" altLang="de-DE" dirty="0" smtClean="0"/>
              <a:t>: in/out)</a:t>
            </a:r>
            <a:endParaRPr lang="de-DE" altLang="de-DE" dirty="0" smtClean="0"/>
          </a:p>
          <a:p>
            <a:endParaRPr lang="de-DE" altLang="de-DE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3000" dirty="0" smtClean="0"/>
              <a:t>konsolidiertes Datenmanagement:</a:t>
            </a:r>
            <a:endParaRPr lang="en-US" altLang="de-DE" sz="28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2500" dirty="0" smtClean="0"/>
              <a:t>Zusammenfassung von Informationsquellen und zugehöriger Hintergrunddokumente</a:t>
            </a:r>
            <a:endParaRPr lang="en-US" altLang="de-DE" sz="28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2500" dirty="0" smtClean="0"/>
              <a:t>Bereitstellung für EU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2500" dirty="0" smtClean="0"/>
              <a:t>Veröffentlichung der Metadaten über Geodaten-Infrastruktur Deutschland (GDI)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2500" dirty="0" smtClean="0"/>
              <a:t>Wiederverwendung freigeschalteter Daten</a:t>
            </a:r>
            <a:endParaRPr lang="de-DE" altLang="de-DE" sz="2500" dirty="0"/>
          </a:p>
        </p:txBody>
      </p:sp>
      <p:sp>
        <p:nvSpPr>
          <p:cNvPr id="58372" name="Foliennummernplatzhalt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fld id="{4A276BC6-EA01-4359-A08A-5E5D09681E81}" type="slidenum">
              <a:rPr lang="de-DE" altLang="de-DE" sz="1200" smtClean="0"/>
              <a:pPr/>
              <a:t>3</a:t>
            </a:fld>
            <a:endParaRPr lang="de-DE" altLang="de-DE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/>
              <a:t>Überschrift: Link: http://geoportal.bafg.de/mapapps2/resources/apps/WKSB/index.html?lang=de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/>
              <a:t>Beispiel </a:t>
            </a:r>
            <a:r>
              <a:rPr lang="de-DE" altLang="de-DE" sz="1200" dirty="0" err="1" smtClean="0"/>
              <a:t>Birt</a:t>
            </a:r>
            <a:r>
              <a:rPr lang="de-DE" altLang="de-DE" sz="1200" dirty="0" smtClean="0"/>
              <a:t> Untere Lahn: http://geoportal.bafg.de/birt_viewer/frameset?__report=RW_WKSB.rptdesign&amp;__navigationbar=false&amp;param_wasserkoerper=DE_RW_DERP_2580000000_2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DE" altLang="de-DE" sz="1200" dirty="0" smtClean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altLang="de-DE" sz="1200" dirty="0" smtClean="0"/>
              <a:t>Übersetzung der Datenwelt: Aufarbeitung für den Bürger, standardisiert und flächendeckend für </a:t>
            </a:r>
            <a:r>
              <a:rPr lang="de-DE" altLang="de-DE" sz="1200" dirty="0" err="1" smtClean="0"/>
              <a:t>Dtl</a:t>
            </a:r>
            <a:r>
              <a:rPr lang="de-DE" altLang="de-DE" sz="1200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F8403-A13C-4721-BE47-5769373E0BC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5045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de-DE" sz="3200" dirty="0" smtClean="0"/>
              <a:t>Überschrift:</a:t>
            </a:r>
            <a:r>
              <a:rPr lang="de-DE" sz="3200" baseline="0" dirty="0" smtClean="0"/>
              <a:t> Link: 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sz="3200" baseline="0" dirty="0" smtClean="0"/>
              <a:t>http://geoportal.bafg.de/mapapps/resources/apps/HWRMRL-DE/index.html?lang=de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de-DE" sz="3200" baseline="0" dirty="0" smtClean="0"/>
              <a:t>http://s-arcgis.bafg.de/mapapps/resources/apps/HWRMRL-DE/index.html?lang=de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de-DE" altLang="de-DE" sz="30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de-DE" altLang="de-DE" sz="3000" dirty="0" smtClean="0"/>
              <a:t>Abb. Rechts unten zeigt Bereich</a:t>
            </a:r>
            <a:r>
              <a:rPr lang="de-DE" altLang="de-DE" sz="3000" baseline="0" dirty="0" smtClean="0"/>
              <a:t> westl. von Buxtehude (navigieren </a:t>
            </a:r>
            <a:r>
              <a:rPr lang="de-DE" altLang="de-DE" sz="3000" dirty="0" smtClean="0"/>
              <a:t>über Suchfunktion)</a:t>
            </a:r>
            <a:r>
              <a:rPr lang="de-DE" altLang="de-DE" sz="3000" baseline="0" dirty="0" smtClean="0"/>
              <a:t>: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de-DE" sz="3200" dirty="0" smtClean="0">
                <a:hlinkClick r:id="rId3"/>
              </a:rPr>
              <a:t>http://www.umweltkarten-niedersachsen.de/Download_OE/HWRM-RL/Tideelbe/Tideelbe_Blatt18_HWRK_L.pdf</a:t>
            </a:r>
            <a:endParaRPr lang="de-DE" altLang="de-DE" sz="30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r>
              <a:rPr lang="de-DE" altLang="de-DE" sz="3000" dirty="0" smtClean="0"/>
              <a:t>Alternative: DEST </a:t>
            </a:r>
            <a:r>
              <a:rPr lang="de-DE" altLang="de-DE" sz="3000" dirty="0" smtClean="0"/>
              <a:t>als Beispiel für HW: Magdeburg über Suchfunktion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Tx/>
              <a:buNone/>
            </a:pPr>
            <a:endParaRPr lang="de-DE" altLang="de-DE" sz="30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3200" dirty="0" smtClean="0"/>
              <a:t> nationale Kartenanwendung zur Umsetzung der EU-Hochwasserrisikomanagementrichtlinie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2800" dirty="0" smtClean="0"/>
              <a:t> Schnittstelle zu den detaillierten Gefahren- und Risikokarten der zuständigen Behörden in den Bundesländern</a:t>
            </a:r>
            <a:endParaRPr lang="en-US" altLang="de-DE" sz="2800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2800" dirty="0" smtClean="0"/>
              <a:t> Überflutungsgebiete für drei land- und seeseitige Szenarien (häufiges, 100-jährliches und Extremereignis) 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F8403-A13C-4721-BE47-5769373E0BC1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7068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Überschrift:</a:t>
            </a:r>
            <a:r>
              <a:rPr lang="de-DE" baseline="0" dirty="0" smtClean="0"/>
              <a:t> Link: </a:t>
            </a:r>
            <a:r>
              <a:rPr lang="de-DE" dirty="0" smtClean="0"/>
              <a:t>http://</a:t>
            </a:r>
            <a:r>
              <a:rPr lang="de-DE" dirty="0" smtClean="0"/>
              <a:t>www.iksr.org/de/rhein/flussgebietskarten/index.html</a:t>
            </a:r>
          </a:p>
          <a:p>
            <a:r>
              <a:rPr lang="de-DE" dirty="0" smtClean="0"/>
              <a:t>Zoom bis</a:t>
            </a:r>
            <a:r>
              <a:rPr lang="de-DE" baseline="0" dirty="0" smtClean="0"/>
              <a:t> 1:60:000</a:t>
            </a:r>
            <a:endParaRPr lang="de-DE" dirty="0" smtClean="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1200" dirty="0" smtClean="0"/>
              <a:t>Rheinatlas: jetzt als öffentliche Anwendung der LAWA</a:t>
            </a:r>
          </a:p>
          <a:p>
            <a:pPr marL="0" marR="0" indent="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Char char="&gt;"/>
              <a:tabLst/>
              <a:defRPr/>
            </a:pPr>
            <a:r>
              <a:rPr lang="en-US" altLang="de-DE" sz="1200" dirty="0" err="1" smtClean="0"/>
              <a:t>aus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internationalem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Kontext</a:t>
            </a:r>
            <a:r>
              <a:rPr lang="en-US" altLang="de-DE" sz="1200" dirty="0" smtClean="0"/>
              <a:t> und 1000 km </a:t>
            </a:r>
            <a:r>
              <a:rPr lang="en-US" altLang="de-DE" sz="1200" dirty="0" err="1" smtClean="0"/>
              <a:t>Fließstrecke</a:t>
            </a:r>
            <a:r>
              <a:rPr lang="en-US" altLang="de-DE" sz="1200" dirty="0" smtClean="0"/>
              <a:t>: </a:t>
            </a:r>
            <a:r>
              <a:rPr lang="en-US" altLang="de-DE" sz="1200" dirty="0" err="1" smtClean="0"/>
              <a:t>Übertragung</a:t>
            </a:r>
            <a:r>
              <a:rPr lang="en-US" altLang="de-DE" sz="1200" dirty="0" smtClean="0"/>
              <a:t> auf </a:t>
            </a:r>
            <a:r>
              <a:rPr lang="en-US" altLang="de-DE" sz="1200" dirty="0" err="1" smtClean="0"/>
              <a:t>ganz</a:t>
            </a:r>
            <a:r>
              <a:rPr lang="en-US" altLang="de-DE" sz="1200" dirty="0" smtClean="0"/>
              <a:t> DE: ca. 100.000 km </a:t>
            </a:r>
            <a:r>
              <a:rPr lang="en-US" altLang="de-DE" sz="1200" dirty="0" err="1" smtClean="0"/>
              <a:t>Fließstrecke</a:t>
            </a:r>
            <a:r>
              <a:rPr lang="de-DE" altLang="de-DE" sz="1200" dirty="0" smtClean="0"/>
              <a:t> 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1200" dirty="0" smtClean="0"/>
              <a:t>Reichweite: große Community: da Berichtszentrum Wasser für LAWA, IKSE, IKSR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F8403-A13C-4721-BE47-5769373E0BC1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78377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de-DE" sz="1200" dirty="0" err="1" smtClean="0"/>
              <a:t>Netz</a:t>
            </a:r>
            <a:r>
              <a:rPr lang="en-US" altLang="de-DE" sz="1200" dirty="0" smtClean="0"/>
              <a:t> der </a:t>
            </a:r>
            <a:r>
              <a:rPr lang="en-US" altLang="de-DE" sz="1200" dirty="0" err="1" smtClean="0"/>
              <a:t>Bundeswasserstraßen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extrahieren</a:t>
            </a:r>
            <a:r>
              <a:rPr lang="en-US" altLang="de-DE" sz="1200" dirty="0" smtClean="0"/>
              <a:t>: </a:t>
            </a:r>
            <a:r>
              <a:rPr lang="en-US" altLang="de-DE" sz="1200" dirty="0" err="1" smtClean="0"/>
              <a:t>Informationen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können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für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Bundeswasserstraßen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extrahiert</a:t>
            </a:r>
            <a:r>
              <a:rPr lang="en-US" altLang="de-DE" sz="1200" dirty="0" smtClean="0"/>
              <a:t> </a:t>
            </a:r>
            <a:r>
              <a:rPr lang="en-US" altLang="de-DE" sz="1200" dirty="0" err="1" smtClean="0"/>
              <a:t>werden</a:t>
            </a:r>
            <a:r>
              <a:rPr lang="en-US" altLang="de-DE" sz="1200" dirty="0" smtClean="0"/>
              <a:t>: </a:t>
            </a:r>
            <a:r>
              <a:rPr lang="en-US" altLang="de-DE" sz="1200" dirty="0" err="1" smtClean="0"/>
              <a:t>Eco_stat</a:t>
            </a:r>
            <a:endParaRPr lang="en-US" altLang="de-DE" sz="120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E5F8403-A13C-4721-BE47-5769373E0BC1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965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1688" y="2347913"/>
            <a:ext cx="9088437" cy="162083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603375" y="4283075"/>
            <a:ext cx="7485063" cy="19319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20517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164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751763" y="303213"/>
            <a:ext cx="2405062" cy="6450012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34988" y="303213"/>
            <a:ext cx="7064375" cy="64500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992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36005" y="524978"/>
            <a:ext cx="6905129" cy="719220"/>
          </a:xfrm>
          <a:prstGeom prst="rect">
            <a:avLst/>
          </a:prstGeom>
        </p:spPr>
        <p:txBody>
          <a:bodyPr lIns="104287" tIns="52144" rIns="104287" bIns="52144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1136005" y="1954667"/>
            <a:ext cx="4330556" cy="4999535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644759" y="1954667"/>
            <a:ext cx="4332412" cy="4999535"/>
          </a:xfrm>
          <a:prstGeom prst="rect">
            <a:avLst/>
          </a:prstGeom>
        </p:spPr>
        <p:txBody>
          <a:bodyPr lIns="104287" tIns="52144" rIns="104287" bIns="52144"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1470297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4988" y="1763713"/>
            <a:ext cx="9621837" cy="49895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317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4550" y="4857750"/>
            <a:ext cx="9088438" cy="15017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4550" y="3203575"/>
            <a:ext cx="9088438" cy="165417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436753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34988" y="1763713"/>
            <a:ext cx="4733925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21313" y="1763713"/>
            <a:ext cx="4735512" cy="498951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209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34988" y="1692275"/>
            <a:ext cx="4724400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34988" y="2397125"/>
            <a:ext cx="4724400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430838" y="1692275"/>
            <a:ext cx="4725987" cy="7048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430838" y="2397125"/>
            <a:ext cx="4725987" cy="43561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2902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3213"/>
            <a:ext cx="9621837" cy="12588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2290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818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4988" y="301625"/>
            <a:ext cx="3517900" cy="127952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179888" y="301625"/>
            <a:ext cx="5976937" cy="64516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34988" y="1581150"/>
            <a:ext cx="3517900" cy="5172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469291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95500" y="5291138"/>
            <a:ext cx="6415088" cy="625475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095500" y="674688"/>
            <a:ext cx="6415088" cy="453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095500" y="5916613"/>
            <a:ext cx="6415088" cy="887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041454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fg_ppt_back_weiss.tif                                         00011278Grobi Dokus                    B79DCF9F: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0693400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2" name="Rectangle 8"/>
          <p:cNvSpPr>
            <a:spLocks noChangeArrowheads="1"/>
          </p:cNvSpPr>
          <p:nvPr userDrawn="1"/>
        </p:nvSpPr>
        <p:spPr bwMode="auto">
          <a:xfrm>
            <a:off x="1208088" y="7239000"/>
            <a:ext cx="72390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>
            <a:lvl1pPr defTabSz="1042988">
              <a:defRPr sz="2400">
                <a:solidFill>
                  <a:schemeClr val="tx1"/>
                </a:solidFill>
                <a:latin typeface="Times" charset="0"/>
              </a:defRPr>
            </a:lvl1pPr>
            <a:lvl2pPr marL="520700" defTabSz="1042988">
              <a:defRPr sz="2400">
                <a:solidFill>
                  <a:schemeClr val="tx1"/>
                </a:solidFill>
                <a:latin typeface="Times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63688" defTabSz="1042988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altLang="de-DE" sz="1000" dirty="0" smtClean="0"/>
              <a:t>Berichtszentrum Wasser, 9.2.2017</a:t>
            </a:r>
          </a:p>
          <a:p>
            <a:pPr>
              <a:lnSpc>
                <a:spcPct val="90000"/>
              </a:lnSpc>
              <a:defRPr/>
            </a:pPr>
            <a:endParaRPr lang="de-DE" altLang="de-DE" sz="1000" dirty="0" smtClean="0"/>
          </a:p>
        </p:txBody>
      </p:sp>
      <p:sp>
        <p:nvSpPr>
          <p:cNvPr id="31753" name="Rectangle 9"/>
          <p:cNvSpPr>
            <a:spLocks noChangeArrowheads="1"/>
          </p:cNvSpPr>
          <p:nvPr userDrawn="1"/>
        </p:nvSpPr>
        <p:spPr bwMode="auto">
          <a:xfrm>
            <a:off x="9283700" y="7239000"/>
            <a:ext cx="10795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>
            <a:lvl1pPr defTabSz="1042988">
              <a:defRPr sz="2400">
                <a:solidFill>
                  <a:schemeClr val="tx1"/>
                </a:solidFill>
                <a:latin typeface="Times" charset="0"/>
              </a:defRPr>
            </a:lvl1pPr>
            <a:lvl2pPr marL="520700" defTabSz="1042988">
              <a:defRPr sz="2400">
                <a:solidFill>
                  <a:schemeClr val="tx1"/>
                </a:solidFill>
                <a:latin typeface="Times" charset="0"/>
              </a:defRPr>
            </a:lvl2pPr>
            <a:lvl3pPr marL="1042988" defTabSz="1042988">
              <a:defRPr sz="2400">
                <a:solidFill>
                  <a:schemeClr val="tx1"/>
                </a:solidFill>
                <a:latin typeface="Times" charset="0"/>
              </a:defRPr>
            </a:lvl3pPr>
            <a:lvl4pPr marL="1563688" defTabSz="1042988">
              <a:defRPr sz="2400">
                <a:solidFill>
                  <a:schemeClr val="tx1"/>
                </a:solidFill>
                <a:latin typeface="Times" charset="0"/>
              </a:defRPr>
            </a:lvl4pPr>
            <a:lvl5pPr marL="2085975" defTabSz="1042988">
              <a:defRPr sz="2400">
                <a:solidFill>
                  <a:schemeClr val="tx1"/>
                </a:solidFill>
                <a:latin typeface="Times" charset="0"/>
              </a:defRPr>
            </a:lvl5pPr>
            <a:lvl6pPr marL="25431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6pPr>
            <a:lvl7pPr marL="30003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7pPr>
            <a:lvl8pPr marL="34575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8pPr>
            <a:lvl9pPr marL="3914775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de-DE" altLang="de-DE" sz="1000" smtClean="0"/>
              <a:t>Seite </a:t>
            </a:r>
            <a:fld id="{4645BA52-B159-462A-9998-59A9F01F27EF}" type="slidenum">
              <a:rPr lang="de-DE" altLang="de-DE" sz="1000" smtClean="0"/>
              <a:pPr>
                <a:lnSpc>
                  <a:spcPct val="90000"/>
                </a:lnSpc>
                <a:defRPr/>
              </a:pPr>
              <a:t>‹Nr.›</a:t>
            </a:fld>
            <a:endParaRPr lang="de-DE" altLang="de-DE" sz="1000" smtClean="0"/>
          </a:p>
          <a:p>
            <a:pPr>
              <a:lnSpc>
                <a:spcPct val="90000"/>
              </a:lnSpc>
              <a:defRPr/>
            </a:pPr>
            <a:endParaRPr lang="de-DE" altLang="de-DE" sz="1000" smtClean="0"/>
          </a:p>
          <a:p>
            <a:pPr>
              <a:lnSpc>
                <a:spcPct val="90000"/>
              </a:lnSpc>
              <a:defRPr/>
            </a:pPr>
            <a:endParaRPr lang="de-DE" altLang="de-DE" sz="1000" smtClean="0"/>
          </a:p>
        </p:txBody>
      </p:sp>
      <p:sp>
        <p:nvSpPr>
          <p:cNvPr id="2" name="Fußzeilenplatzhalter 1"/>
          <p:cNvSpPr>
            <a:spLocks noGrp="1"/>
          </p:cNvSpPr>
          <p:nvPr>
            <p:ph type="ftr" sz="quarter" idx="3"/>
          </p:nvPr>
        </p:nvSpPr>
        <p:spPr>
          <a:xfrm>
            <a:off x="3652838" y="7007225"/>
            <a:ext cx="3386137" cy="401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2" r:id="rId1"/>
    <p:sldLayoutId id="2147483813" r:id="rId2"/>
    <p:sldLayoutId id="2147483814" r:id="rId3"/>
    <p:sldLayoutId id="2147483815" r:id="rId4"/>
    <p:sldLayoutId id="2147483816" r:id="rId5"/>
    <p:sldLayoutId id="2147483817" r:id="rId6"/>
    <p:sldLayoutId id="2147483818" r:id="rId7"/>
    <p:sldLayoutId id="2147483819" r:id="rId8"/>
    <p:sldLayoutId id="2147483820" r:id="rId9"/>
    <p:sldLayoutId id="2147483821" r:id="rId10"/>
    <p:sldLayoutId id="2147483822" r:id="rId11"/>
    <p:sldLayoutId id="2147483823" r:id="rId12"/>
  </p:sldLayoutIdLst>
  <p:timing>
    <p:tnLst>
      <p:par>
        <p:cTn id="1" dur="indefinite" restart="never" nodeType="tmRoot"/>
      </p:par>
    </p:tnLst>
  </p:timing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Times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7025" algn="l" defTabSz="1042988" rtl="0" eaLnBrk="0" fontAlgn="base" hangingPunct="0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Char char="•"/>
        <a:defRPr sz="2700">
          <a:solidFill>
            <a:schemeClr val="tx1"/>
          </a:solidFill>
          <a:latin typeface="+mn-lt"/>
        </a:defRPr>
      </a:lvl3pPr>
      <a:lvl4pPr marL="1825625" indent="-261938" algn="l" defTabSz="1042988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+mn-lt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5pPr>
      <a:lvl6pPr marL="28035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6pPr>
      <a:lvl7pPr marL="32607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7pPr>
      <a:lvl8pPr marL="37179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8pPr>
      <a:lvl9pPr marL="4175125" indent="-260350" algn="l" defTabSz="1042988" rtl="0" fontAlgn="base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wasserblick.net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eoportal.bafg.de/mapapps2/resources/apps/WKSB/index.html?lang=de&amp;center=401714.90445240645,5572785.030232173,25832&amp;lod=9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hyperlink" Target="http://geoportal.bafg.de/mapapps/resources/apps/HWRMRL-DE/index.html?lang=de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hyperlink" Target="http://www.iksr.org/de/rhein/flussgebietskarten/index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ChangeArrowheads="1"/>
          </p:cNvSpPr>
          <p:nvPr/>
        </p:nvSpPr>
        <p:spPr bwMode="auto">
          <a:xfrm>
            <a:off x="1193800" y="4597400"/>
            <a:ext cx="7924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>
            <a:lvl1pPr marL="457200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647700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838200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028700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219200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67640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13360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59080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04800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Berichtszentrum Wasser</a:t>
            </a:r>
          </a:p>
          <a:p>
            <a:pPr>
              <a:lnSpc>
                <a:spcPct val="90000"/>
              </a:lnSpc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de-DE" alt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de-DE" alt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Stephan </a:t>
            </a: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Hofmann</a:t>
            </a:r>
          </a:p>
          <a:p>
            <a:pPr>
              <a:lnSpc>
                <a:spcPct val="90000"/>
              </a:lnSpc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Referat M4 – Geoinformation und Fernerkundung, GRDC,</a:t>
            </a:r>
          </a:p>
          <a:p>
            <a:pPr>
              <a:lnSpc>
                <a:spcPct val="90000"/>
              </a:lnSpc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Abteilung Quantitative Gewässerkunde, </a:t>
            </a:r>
          </a:p>
          <a:p>
            <a:pPr>
              <a:lnSpc>
                <a:spcPct val="90000"/>
              </a:lnSpc>
            </a:pPr>
            <a:r>
              <a:rPr lang="de-DE" altLang="de-DE" sz="2000" dirty="0">
                <a:latin typeface="Arial" panose="020B0604020202020204" pitchFamily="34" charset="0"/>
                <a:cs typeface="Arial" panose="020B0604020202020204" pitchFamily="34" charset="0"/>
              </a:rPr>
              <a:t>Bundesanstalt für Gewässerkunde, Koblenz</a:t>
            </a:r>
          </a:p>
          <a:p>
            <a:pPr>
              <a:lnSpc>
                <a:spcPct val="90000"/>
              </a:lnSpc>
            </a:pPr>
            <a:endParaRPr lang="de-DE" altLang="de-DE" sz="2000" dirty="0"/>
          </a:p>
        </p:txBody>
      </p:sp>
      <p:pic>
        <p:nvPicPr>
          <p:cNvPr id="13316" name="Picture 13" descr="bfg_ppt_illu_schiff_farbe.gif                                  00011278Grobi Dokus                    B79DCF9F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31678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913"/>
            <a:ext cx="40005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3" name="Rectangle 3"/>
          <p:cNvSpPr>
            <a:spLocks noGrp="1" noChangeArrowheads="1"/>
          </p:cNvSpPr>
          <p:nvPr>
            <p:ph type="title"/>
          </p:nvPr>
        </p:nvSpPr>
        <p:spPr>
          <a:xfrm>
            <a:off x="207446" y="149066"/>
            <a:ext cx="8064500" cy="1311275"/>
          </a:xfrm>
        </p:spPr>
        <p:txBody>
          <a:bodyPr/>
          <a:lstStyle/>
          <a:p>
            <a:pPr algn="l"/>
            <a:r>
              <a:rPr lang="de-DE" altLang="de-DE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Statistik- und Kartenprodukte auf Bundesebene</a:t>
            </a:r>
            <a:endParaRPr lang="de-DE" altLang="de-DE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476375"/>
            <a:ext cx="54483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763713"/>
            <a:ext cx="34194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2324100"/>
            <a:ext cx="3390900" cy="520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590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219200" y="3695700"/>
            <a:ext cx="91440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 eaLnBrk="1" hangingPunct="1"/>
            <a:r>
              <a:rPr lang="de-DE" altLang="de-DE" sz="4000" dirty="0" smtClean="0">
                <a:solidFill>
                  <a:schemeClr val="tx1"/>
                </a:solidFill>
              </a:rPr>
              <a:t>Vielen Dank für Ihre Aufmerksamkeit</a:t>
            </a:r>
            <a:endParaRPr lang="de-DE" altLang="de-DE" dirty="0" smtClean="0"/>
          </a:p>
        </p:txBody>
      </p:sp>
      <p:sp>
        <p:nvSpPr>
          <p:cNvPr id="45059" name="Rectangle 3"/>
          <p:cNvSpPr>
            <a:spLocks noChangeArrowheads="1"/>
          </p:cNvSpPr>
          <p:nvPr/>
        </p:nvSpPr>
        <p:spPr bwMode="auto">
          <a:xfrm>
            <a:off x="1193800" y="4597400"/>
            <a:ext cx="7924800" cy="2320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marL="457200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647700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838200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028700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219200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67640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13360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59080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04800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de-DE" altLang="de-DE" sz="2000"/>
              <a:t>Herr Stephan Hofmann</a:t>
            </a:r>
          </a:p>
          <a:p>
            <a:pPr>
              <a:lnSpc>
                <a:spcPct val="90000"/>
              </a:lnSpc>
            </a:pPr>
            <a:r>
              <a:rPr lang="de-DE" altLang="de-DE" sz="2000"/>
              <a:t>Referat M4 – Geoinformation und Fernerkundung, GRDC,</a:t>
            </a:r>
          </a:p>
          <a:p>
            <a:pPr>
              <a:lnSpc>
                <a:spcPct val="90000"/>
              </a:lnSpc>
            </a:pPr>
            <a:r>
              <a:rPr lang="de-DE" altLang="de-DE" sz="2000"/>
              <a:t>Abteilung Quantitative Gewässerkunde, </a:t>
            </a:r>
          </a:p>
          <a:p>
            <a:pPr>
              <a:lnSpc>
                <a:spcPct val="90000"/>
              </a:lnSpc>
            </a:pPr>
            <a:r>
              <a:rPr lang="de-DE" altLang="de-DE" sz="2000"/>
              <a:t>Bundesanstalt für Gewässerkunde, Koblenz</a:t>
            </a:r>
          </a:p>
          <a:p>
            <a:pPr>
              <a:lnSpc>
                <a:spcPct val="90000"/>
              </a:lnSpc>
            </a:pPr>
            <a:endParaRPr lang="de-DE" altLang="de-DE" sz="2000"/>
          </a:p>
          <a:p>
            <a:pPr>
              <a:lnSpc>
                <a:spcPct val="90000"/>
              </a:lnSpc>
            </a:pPr>
            <a:r>
              <a:rPr lang="de-DE" altLang="de-DE" sz="2000"/>
              <a:t>Tel.: 0261/1306-5243, Fax: 0261/1306-5609l</a:t>
            </a:r>
          </a:p>
          <a:p>
            <a:pPr>
              <a:lnSpc>
                <a:spcPct val="90000"/>
              </a:lnSpc>
            </a:pPr>
            <a:r>
              <a:rPr lang="de-DE" altLang="de-DE" sz="2000"/>
              <a:t>E-Mail: hofmann@bafg.de</a:t>
            </a:r>
          </a:p>
          <a:p>
            <a:pPr>
              <a:lnSpc>
                <a:spcPct val="90000"/>
              </a:lnSpc>
            </a:pPr>
            <a:r>
              <a:rPr lang="de-DE" altLang="de-DE" sz="2000"/>
              <a:t>www.bafg.de</a:t>
            </a:r>
          </a:p>
        </p:txBody>
      </p:sp>
      <p:pic>
        <p:nvPicPr>
          <p:cNvPr id="45060" name="Picture 5" descr="bfg_ppt_illu_schiff_farbe.gif                                  00011278Grobi Dokus                    B79DCF9F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316788" cy="355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>
          <a:xfrm>
            <a:off x="251664" y="107429"/>
            <a:ext cx="7326490" cy="719220"/>
          </a:xfrm>
        </p:spPr>
        <p:txBody>
          <a:bodyPr/>
          <a:lstStyle/>
          <a:p>
            <a:pPr algn="l"/>
            <a: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Datenfluss EU-Richtlinien (RL) </a:t>
            </a:r>
            <a:b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WR-RL, HWRM-RL, BG-RL, TW-RL, MSR-RL</a:t>
            </a: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54" y="1115541"/>
            <a:ext cx="9433048" cy="6120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4697834" y="3779837"/>
            <a:ext cx="2113736" cy="576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/>
          <a:p>
            <a:r>
              <a:rPr lang="de-DE" altLang="de-DE" sz="1100"/>
              <a:t>Daten-Upload</a:t>
            </a:r>
          </a:p>
          <a:p>
            <a:r>
              <a:rPr lang="de-DE" altLang="de-DE" sz="1100"/>
              <a:t>Pull-Web-Service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3761730" y="3707829"/>
            <a:ext cx="1799122" cy="82480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/>
          <a:lstStyle/>
          <a:p>
            <a:endParaRPr lang="de-DE"/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593378" y="4282239"/>
            <a:ext cx="1523991" cy="356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4287" tIns="52144" rIns="104287" bIns="52144">
            <a:spAutoFit/>
          </a:bodyPr>
          <a:lstStyle/>
          <a:p>
            <a:r>
              <a:rPr lang="de-DE" altLang="de-DE" sz="1100" dirty="0"/>
              <a:t>Web-Formulare</a:t>
            </a:r>
          </a:p>
        </p:txBody>
      </p:sp>
    </p:spTree>
    <p:extLst>
      <p:ext uri="{BB962C8B-B14F-4D97-AF65-F5344CB8AC3E}">
        <p14:creationId xmlns:p14="http://schemas.microsoft.com/office/powerpoint/2010/main" val="164643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33338" y="107429"/>
            <a:ext cx="4320381" cy="57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/>
            <a:r>
              <a:rPr 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Plattform </a:t>
            </a:r>
            <a:r>
              <a:rPr lang="de-D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WasserBLIcK</a:t>
            </a:r>
            <a:endParaRPr lang="de-DE" altLang="de-DE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hlinkClick r:id="rId3" action="ppaction://hlinkfile"/>
            </a:endParaRPr>
          </a:p>
        </p:txBody>
      </p:sp>
      <p:sp>
        <p:nvSpPr>
          <p:cNvPr id="38915" name="Rectangle 6"/>
          <p:cNvSpPr>
            <a:spLocks noChangeArrowheads="1"/>
          </p:cNvSpPr>
          <p:nvPr/>
        </p:nvSpPr>
        <p:spPr bwMode="auto">
          <a:xfrm>
            <a:off x="1244600" y="1835150"/>
            <a:ext cx="5638800" cy="319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87" tIns="52144" rIns="104287" bIns="52144">
            <a:spAutoFit/>
          </a:bodyPr>
          <a:lstStyle>
            <a:lvl1pPr defTabSz="1042988"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1404938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2052638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2700338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682750" indent="-457200" defTabSz="1042988"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213995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59715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305435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511550" indent="-457200" defTabSz="1042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3000"/>
              <a:t> Überwiegende rTeil er Daten und Information über Wasserblic k kommt rein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3000"/>
              <a:t>Wasserblaick zwischenzeitlich als unabkömliches nationales Instrument etabliert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Times New Roman" pitchFamily="18" charset="0"/>
              <a:buChar char="&gt;"/>
            </a:pPr>
            <a:r>
              <a:rPr lang="de-DE" altLang="de-DE" sz="3000"/>
              <a:t> </a:t>
            </a:r>
            <a:endParaRPr lang="en-US" altLang="de-DE" sz="2800"/>
          </a:p>
        </p:txBody>
      </p:sp>
      <p:pic>
        <p:nvPicPr>
          <p:cNvPr id="38916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423" b="20823"/>
          <a:stretch/>
        </p:blipFill>
        <p:spPr bwMode="auto">
          <a:xfrm>
            <a:off x="339281" y="1115541"/>
            <a:ext cx="10352531" cy="6144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653" y="1053578"/>
            <a:ext cx="9410700" cy="636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5"/>
          <a:stretch/>
        </p:blipFill>
        <p:spPr bwMode="auto">
          <a:xfrm>
            <a:off x="-37653" y="1053578"/>
            <a:ext cx="8937813" cy="5894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938" y="2123653"/>
            <a:ext cx="504825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feld 6">
            <a:hlinkClick r:id="rId6"/>
          </p:cNvPr>
          <p:cNvSpPr txBox="1"/>
          <p:nvPr/>
        </p:nvSpPr>
        <p:spPr>
          <a:xfrm>
            <a:off x="267851" y="119340"/>
            <a:ext cx="7886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Wasserkörpersteckbriefe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2" y="1043533"/>
            <a:ext cx="6648450" cy="638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>
            <a:hlinkClick r:id="rId4"/>
          </p:cNvPr>
          <p:cNvSpPr txBox="1"/>
          <p:nvPr/>
        </p:nvSpPr>
        <p:spPr>
          <a:xfrm>
            <a:off x="267851" y="107429"/>
            <a:ext cx="7886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Nationaler Zugang zu den Hochwassergefahren- und</a:t>
            </a:r>
          </a:p>
          <a:p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risikokarten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956" y="2843733"/>
            <a:ext cx="7377857" cy="5222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68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93"/>
          <a:stretch/>
        </p:blipFill>
        <p:spPr bwMode="auto">
          <a:xfrm>
            <a:off x="377354" y="1043534"/>
            <a:ext cx="7125122" cy="584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7"/>
          <a:stretch/>
        </p:blipFill>
        <p:spPr bwMode="auto">
          <a:xfrm>
            <a:off x="405751" y="1043533"/>
            <a:ext cx="7610566" cy="5847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/>
        </p:nvSpPr>
        <p:spPr bwMode="auto">
          <a:xfrm>
            <a:off x="4409802" y="3347789"/>
            <a:ext cx="360040" cy="28803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06"/>
          <a:stretch/>
        </p:blipFill>
        <p:spPr bwMode="auto">
          <a:xfrm>
            <a:off x="377354" y="1046089"/>
            <a:ext cx="9634120" cy="5844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4"/>
          <a:stretch/>
        </p:blipFill>
        <p:spPr bwMode="auto">
          <a:xfrm>
            <a:off x="377354" y="1041209"/>
            <a:ext cx="9634120" cy="5849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feld 5">
            <a:hlinkClick r:id="rId7"/>
          </p:cNvPr>
          <p:cNvSpPr txBox="1"/>
          <p:nvPr/>
        </p:nvSpPr>
        <p:spPr>
          <a:xfrm>
            <a:off x="267851" y="107429"/>
            <a:ext cx="7886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„Europäischer“ Zugang zu den Hochwassergefahren- und Hochwasserrisikokarten</a:t>
            </a:r>
            <a:endParaRPr lang="de-D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 bwMode="auto">
          <a:xfrm>
            <a:off x="5129882" y="3635821"/>
            <a:ext cx="1080120" cy="665783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endParaRPr kumimoji="0" lang="de-DE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913"/>
            <a:ext cx="40005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16024" y="159256"/>
            <a:ext cx="8082210" cy="1115541"/>
          </a:xfrm>
        </p:spPr>
        <p:txBody>
          <a:bodyPr/>
          <a:lstStyle/>
          <a:p>
            <a:pPr algn="l"/>
            <a:r>
              <a:rPr lang="de-DE" altLang="de-DE" sz="24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Statistik- und Kartenprodukte auf Bundesebene</a:t>
            </a:r>
            <a:endParaRPr lang="de-DE" altLang="de-DE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913"/>
            <a:ext cx="40005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5" name="Rectangle 3"/>
          <p:cNvSpPr>
            <a:spLocks noGrp="1" noChangeArrowheads="1"/>
          </p:cNvSpPr>
          <p:nvPr>
            <p:ph type="title"/>
          </p:nvPr>
        </p:nvSpPr>
        <p:spPr>
          <a:xfrm>
            <a:off x="218494" y="153149"/>
            <a:ext cx="8064500" cy="1311275"/>
          </a:xfrm>
        </p:spPr>
        <p:txBody>
          <a:bodyPr/>
          <a:lstStyle/>
          <a:p>
            <a:pPr algn="l"/>
            <a:r>
              <a:rPr lang="de-DE" altLang="de-DE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Statistik- und Kartenprodukte auf Bundesebene</a:t>
            </a:r>
            <a:endParaRPr lang="de-DE" altLang="de-DE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476375"/>
            <a:ext cx="54483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0190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31913"/>
            <a:ext cx="40005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299" name="Rectangle 3"/>
          <p:cNvSpPr>
            <a:spLocks noGrp="1" noChangeArrowheads="1"/>
          </p:cNvSpPr>
          <p:nvPr>
            <p:ph type="title"/>
          </p:nvPr>
        </p:nvSpPr>
        <p:spPr>
          <a:xfrm>
            <a:off x="207446" y="149066"/>
            <a:ext cx="8064500" cy="1311275"/>
          </a:xfrm>
        </p:spPr>
        <p:txBody>
          <a:bodyPr/>
          <a:lstStyle/>
          <a:p>
            <a:pPr algn="l"/>
            <a:r>
              <a:rPr lang="de-DE" altLang="de-DE" sz="24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Statistik- und Kartenprodukte auf Bundesebene</a:t>
            </a:r>
            <a:endParaRPr lang="de-DE" altLang="de-DE" sz="2400" kern="1200" dirty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33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588" y="1476375"/>
            <a:ext cx="5448300" cy="37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1763713"/>
            <a:ext cx="3419475" cy="504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3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">
  <a:themeElements>
    <a:clrScheme name="Le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9FD1"/>
      </a:accent1>
      <a:accent2>
        <a:srgbClr val="B4D800"/>
      </a:accent2>
      <a:accent3>
        <a:srgbClr val="FFFFFF"/>
      </a:accent3>
      <a:accent4>
        <a:srgbClr val="000000"/>
      </a:accent4>
      <a:accent5>
        <a:srgbClr val="B8CDE5"/>
      </a:accent5>
      <a:accent6>
        <a:srgbClr val="A3C400"/>
      </a:accent6>
      <a:hlink>
        <a:srgbClr val="948580"/>
      </a:hlink>
      <a:folHlink>
        <a:srgbClr val="82AA97"/>
      </a:folHlink>
    </a:clrScheme>
    <a:fontScheme name="Leer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alt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Le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69FD1"/>
        </a:accent1>
        <a:accent2>
          <a:srgbClr val="B4D800"/>
        </a:accent2>
        <a:accent3>
          <a:srgbClr val="FFFFFF"/>
        </a:accent3>
        <a:accent4>
          <a:srgbClr val="000000"/>
        </a:accent4>
        <a:accent5>
          <a:srgbClr val="B8CDE5"/>
        </a:accent5>
        <a:accent6>
          <a:srgbClr val="A3C400"/>
        </a:accent6>
        <a:hlink>
          <a:srgbClr val="948580"/>
        </a:hlink>
        <a:folHlink>
          <a:srgbClr val="82AA9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Programme:Microsoft Office 2001:Vorlagen:Präsentationen:Designs:Leer</Template>
  <TotalTime>0</TotalTime>
  <Words>363</Words>
  <Application>Microsoft Office PowerPoint</Application>
  <PresentationFormat>Benutzerdefiniert</PresentationFormat>
  <Paragraphs>77</Paragraphs>
  <Slides>11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Leer</vt:lpstr>
      <vt:lpstr>PowerPoint-Präsentation</vt:lpstr>
      <vt:lpstr>Datenfluss EU-Richtlinien (RL)  WR-RL, HWRM-RL, BG-RL, TW-RL, MSR-RL</vt:lpstr>
      <vt:lpstr>Plattform WasserBLIcK</vt:lpstr>
      <vt:lpstr>PowerPoint-Präsentation</vt:lpstr>
      <vt:lpstr>PowerPoint-Präsentation</vt:lpstr>
      <vt:lpstr>PowerPoint-Präsentation</vt:lpstr>
      <vt:lpstr>Statistik- und Kartenprodukte auf Bundesebene</vt:lpstr>
      <vt:lpstr>Statistik- und Kartenprodukte auf Bundesebene</vt:lpstr>
      <vt:lpstr>Statistik- und Kartenprodukte auf Bundesebene</vt:lpstr>
      <vt:lpstr>Statistik- und Kartenprodukte auf Bundesebene</vt:lpstr>
      <vt:lpstr>Vielen Dank für Ihre Aufmerksamkeit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2015-05-04T09:00:33Z</dcterms:created>
  <dcterms:modified xsi:type="dcterms:W3CDTF">2017-02-09T11:07:07Z</dcterms:modified>
</cp:coreProperties>
</file>