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17" r:id="rId5"/>
    <p:sldMasterId id="2147483727" r:id="rId6"/>
    <p:sldMasterId id="2147483737" r:id="rId7"/>
  </p:sldMasterIdLst>
  <p:notesMasterIdLst>
    <p:notesMasterId r:id="rId24"/>
  </p:notesMasterIdLst>
  <p:sldIdLst>
    <p:sldId id="256" r:id="rId8"/>
    <p:sldId id="274" r:id="rId9"/>
    <p:sldId id="275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43" userDrawn="1">
          <p15:clr>
            <a:srgbClr val="A4A3A4"/>
          </p15:clr>
        </p15:guide>
        <p15:guide id="2" orient="horz" pos="197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296" userDrawn="1">
          <p15:clr>
            <a:srgbClr val="A4A3A4"/>
          </p15:clr>
        </p15:guide>
        <p15:guide id="6" pos="348" userDrawn="1">
          <p15:clr>
            <a:srgbClr val="A4A3A4"/>
          </p15:clr>
        </p15:guide>
        <p15:guide id="7" pos="7304" userDrawn="1">
          <p15:clr>
            <a:srgbClr val="A4A3A4"/>
          </p15:clr>
        </p15:guide>
        <p15:guide id="8" pos="5473" userDrawn="1">
          <p15:clr>
            <a:srgbClr val="A4A3A4"/>
          </p15:clr>
        </p15:guide>
        <p15:guide id="9" pos="55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53C"/>
    <a:srgbClr val="CE1F5E"/>
    <a:srgbClr val="4B4B4D"/>
    <a:srgbClr val="F0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howGuides="1">
      <p:cViewPr>
        <p:scale>
          <a:sx n="87" d="100"/>
          <a:sy n="87" d="100"/>
        </p:scale>
        <p:origin x="-245" y="24"/>
      </p:cViewPr>
      <p:guideLst>
        <p:guide orient="horz" pos="943"/>
        <p:guide orient="horz" pos="197"/>
        <p:guide orient="horz" pos="4020"/>
        <p:guide orient="horz" pos="663"/>
        <p:guide orient="horz" pos="296"/>
        <p:guide pos="348"/>
        <p:guide pos="7304"/>
        <p:guide pos="5473"/>
        <p:guide pos="55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ffek\Desktop\WG%20Chem\Biotamonitoring_WGChem_2&#223;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ffek\Desktop\WG%20Chem\Biotamonitoring_WGChem_2&#223;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ffek\Desktop\WG%20Chem\Biotamonitoring_WGChem_2&#223;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ffek\Desktop\WG%20Chem\Biotamonitoring_WGChem_2&#223;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summary!$A$18:$A$19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summary!$B$18:$B$19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summary!$A$37:$A$40</c:f>
              <c:strCache>
                <c:ptCount val="4"/>
                <c:pt idx="0">
                  <c:v>Little or no experiences.</c:v>
                </c:pt>
                <c:pt idx="1">
                  <c:v>Positive experiences.</c:v>
                </c:pt>
                <c:pt idx="2">
                  <c:v>Positive and negative experiences.</c:v>
                </c:pt>
                <c:pt idx="3">
                  <c:v>Negative experiences such as lack of species.</c:v>
                </c:pt>
              </c:strCache>
            </c:strRef>
          </c:cat>
          <c:val>
            <c:numRef>
              <c:f>summary!$B$37:$B$40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49300237977937"/>
          <c:y val="0.13596503494058876"/>
          <c:w val="0.50920000352517791"/>
          <c:h val="0.782684045487437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summary!$A$60:$A$65</c:f>
              <c:strCache>
                <c:ptCount val="6"/>
                <c:pt idx="0">
                  <c:v>&lt; 10 %</c:v>
                </c:pt>
                <c:pt idx="1">
                  <c:v>10 - 30 %</c:v>
                </c:pt>
                <c:pt idx="2">
                  <c:v>30 - 50 %</c:v>
                </c:pt>
                <c:pt idx="3">
                  <c:v>50 - 70 %</c:v>
                </c:pt>
                <c:pt idx="4">
                  <c:v>70 - 90 %</c:v>
                </c:pt>
                <c:pt idx="5">
                  <c:v>&gt; 90 %</c:v>
                </c:pt>
              </c:strCache>
            </c:strRef>
          </c:cat>
          <c:val>
            <c:numRef>
              <c:f>summary!$B$60:$B$65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764136034339787E-2"/>
          <c:y val="0.28586479268117893"/>
          <c:w val="0.18543004185011569"/>
          <c:h val="0.63534212587001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40381975438235"/>
          <c:y val="0.121211052214531"/>
          <c:w val="0.55335345148114656"/>
          <c:h val="0.7643700407800855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summary!$A$77:$A$80</c:f>
              <c:strCache>
                <c:ptCount val="4"/>
                <c:pt idx="0">
                  <c:v>sediment</c:v>
                </c:pt>
                <c:pt idx="1">
                  <c:v>whole water</c:v>
                </c:pt>
                <c:pt idx="2">
                  <c:v>no monitoring</c:v>
                </c:pt>
                <c:pt idx="3">
                  <c:v>suspended matter</c:v>
                </c:pt>
              </c:strCache>
            </c:strRef>
          </c:cat>
          <c:val>
            <c:numRef>
              <c:f>summary!$B$77:$B$80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16997345122569E-3"/>
          <c:y val="0.38447020651957686"/>
          <c:w val="0.42550122725732342"/>
          <c:h val="0.47799784799409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62C4-CDB2-4712-8CCA-F90B6B7FF2C3}" type="datetimeFigureOut">
              <a:rPr lang="de-DE" smtClean="0"/>
              <a:pPr/>
              <a:t>28.01.2019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847CE-969E-4988-BC95-A364F6CD5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33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69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94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218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13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10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10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96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3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25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40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77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Inwieweit werden die Vorgaben des </a:t>
            </a:r>
            <a:r>
              <a:rPr lang="de-DE" smtClean="0"/>
              <a:t>TGD umgesetzt….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5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37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69823-BA8D-4D41-BEDB-FBCE8DB0984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6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3525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3" name="Rechteck 12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8" name="Gruppieren 17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15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39185" y="179388"/>
            <a:ext cx="11711516" cy="649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Arial"/>
                <a:cs typeface="Arial"/>
              </a:rPr>
              <a:t>  </a:t>
            </a:r>
          </a:p>
        </p:txBody>
      </p:sp>
      <p:sp>
        <p:nvSpPr>
          <p:cNvPr id="6" name="Rechteck 5"/>
          <p:cNvSpPr/>
          <p:nvPr/>
        </p:nvSpPr>
        <p:spPr>
          <a:xfrm>
            <a:off x="11948584" y="534988"/>
            <a:ext cx="243416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/>
              <a:cs typeface="Arial"/>
            </a:endParaRPr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1" y="531814"/>
            <a:ext cx="286596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16467" y="1076326"/>
            <a:ext cx="3526367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kern="1200" spc="-3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For</a:t>
            </a:r>
            <a:r>
              <a:rPr lang="de-DE" sz="2000" kern="1200" spc="-3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de-DE" sz="2000" kern="1200" spc="-3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our</a:t>
            </a:r>
            <a:r>
              <a:rPr lang="de-DE" sz="2000" kern="1200" spc="-3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Environment</a:t>
            </a:r>
            <a:endParaRPr lang="de-DE" sz="2000" kern="1200" spc="-3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Master-</a:t>
            </a:r>
            <a:r>
              <a:rPr lang="en-US" dirty="0" err="1" smtClean="0"/>
              <a:t>Untertitelformat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551999" y="3798000"/>
            <a:ext cx="11040000" cy="2340000"/>
          </a:xfrm>
        </p:spPr>
        <p:txBody>
          <a:bodyPr/>
          <a:lstStyle>
            <a:lvl1pPr indent="0">
              <a:spcBef>
                <a:spcPts val="0"/>
              </a:spcBef>
              <a:defRPr sz="2000" b="0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sz="2000" b="0" i="0" cap="none" baseline="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spcBef>
                <a:spcPts val="0"/>
              </a:spcBef>
              <a:buNone/>
              <a:defRPr sz="2000" b="0" i="0" cap="none" baseline="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spcBef>
                <a:spcPts val="0"/>
              </a:spcBef>
              <a:buNone/>
              <a:defRPr sz="2000" b="0" i="0" cap="none" baseline="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spcBef>
                <a:spcPts val="0"/>
              </a:spcBef>
              <a:buNone/>
              <a:defRPr sz="2000" b="0" i="0" cap="none" baseline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7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76672"/>
            <a:ext cx="10972800" cy="605368"/>
          </a:xfrm>
        </p:spPr>
        <p:txBody>
          <a:bodyPr/>
          <a:lstStyle>
            <a:lvl1pPr>
              <a:lnSpc>
                <a:spcPts val="2200"/>
              </a:lnSpc>
              <a:defRPr b="1" i="0">
                <a:latin typeface="Arial"/>
                <a:cs typeface="Arial"/>
              </a:defRPr>
            </a:lvl1pPr>
          </a:lstStyle>
          <a:p>
            <a:r>
              <a:rPr lang="en-US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8136917" cy="4868700"/>
          </a:xfrm>
          <a:prstGeom prst="rect">
            <a:avLst/>
          </a:prstGeom>
        </p:spPr>
        <p:txBody>
          <a:bodyPr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i="0" cap="all" baseline="0">
                <a:latin typeface="Arial"/>
                <a:cs typeface="Arial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 b="0" i="0">
                <a:latin typeface="Arial"/>
                <a:cs typeface="Arial"/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 b="0" i="0">
                <a:latin typeface="Arial"/>
                <a:cs typeface="Arial"/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52000" y="302177"/>
            <a:ext cx="10943167" cy="231224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1200" b="0" i="0" cap="none" baseline="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8879417" y="1497014"/>
            <a:ext cx="2715683" cy="4865687"/>
          </a:xfrm>
        </p:spPr>
        <p:txBody>
          <a:bodyPr/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i="0" cap="none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2"/>
                </a:solidFill>
                <a:latin typeface="Arial"/>
                <a:cs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2"/>
                </a:solidFill>
                <a:latin typeface="Arial"/>
                <a:cs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2"/>
                </a:solidFill>
                <a:latin typeface="Arial"/>
                <a:cs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i="0" cap="none" baseline="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pPr>
              <a:defRPr/>
            </a:pPr>
            <a:fld id="{9F8BF94E-437C-C845-8D61-2E61BE3D5258}" type="datetime1">
              <a:rPr lang="de-DE" smtClean="0"/>
              <a:pPr>
                <a:defRPr/>
              </a:pPr>
              <a:t>28.01.2019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pPr>
              <a:defRPr/>
            </a:pPr>
            <a:fld id="{8A4959BA-5256-004D-9116-DB1D1E3A4D8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67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3525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3" name="Rechteck 12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8" name="Gruppieren 17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34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9" name="Rechteck 18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20" name="Gruppieren 19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166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DACB-9A42-4E03-AFEE-54E30AB10CBF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299293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AABC-6E7B-489B-A2F9-BA76AAA41270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6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47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A64F-557C-4004-ADD2-5E8DEF49BB9C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4400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6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2" y="1497016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0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2304-2183-4416-A576-4074C3DA2656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1" y="1497012"/>
            <a:ext cx="6844079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673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957600" cy="260648"/>
          </a:xfrm>
        </p:spPr>
        <p:txBody>
          <a:bodyPr/>
          <a:lstStyle/>
          <a:p>
            <a:fld id="{48804F7D-DB47-4205-A264-64211B1EB368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31771" y="6597353"/>
            <a:ext cx="8956717" cy="260648"/>
          </a:xfrm>
        </p:spPr>
        <p:txBody>
          <a:bodyPr/>
          <a:lstStyle/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6892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93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FAFC-5FDA-4458-97D8-D3AC6BE54F7B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2" y="1497014"/>
            <a:ext cx="8136467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91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5" name="Rechteck 14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6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961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999" y="180000"/>
            <a:ext cx="11830107" cy="649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80000" cy="45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80000" y="1702800"/>
            <a:ext cx="81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 smtClean="0"/>
              <a:t>Hier steht z.B. Vielen Dank für Ihre Aufmerksamkeit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6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22" name="Rechteck 21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23" name="Gruppieren 22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3554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3525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3" name="Rechteck 12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8" name="Gruppieren 17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861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5" name="Rechteck 14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4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6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6551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299-EDAB-4D40-8D76-7DED21BC598A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976091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1592-5C9C-45FE-8F95-B71596553756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4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62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47C-131D-44A3-87CC-0E7C1CA8B946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4400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4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2" y="1497016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9886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E14B-A23F-4462-9B6E-9D3133536722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1" y="1497012"/>
            <a:ext cx="6844079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331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957600" cy="260648"/>
          </a:xfrm>
        </p:spPr>
        <p:txBody>
          <a:bodyPr/>
          <a:lstStyle/>
          <a:p>
            <a:fld id="{FA32836B-EBC3-4286-AF1B-F34FFA54BA7C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31771" y="6597353"/>
            <a:ext cx="8956717" cy="260648"/>
          </a:xfrm>
        </p:spPr>
        <p:txBody>
          <a:bodyPr/>
          <a:lstStyle/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6892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77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10A0-61E5-404C-9CE4-976DC7EB74A3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2" y="1497014"/>
            <a:ext cx="8136467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48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999" y="180000"/>
            <a:ext cx="11830107" cy="649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80000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80000" y="1702800"/>
            <a:ext cx="81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 smtClean="0"/>
              <a:t>Hier steht z.B. Vielen Dank für Ihre Aufmerksamkeit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3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5" name="Rechteck 14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4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6C93-D0D7-4556-9BE4-C832C730FA11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767237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3525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Für Mensch &amp; Umwelt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CE1F5E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3" name="Rechteck 12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rgbClr val="830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8" name="Gruppieren 17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rgbClr val="CE1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rgbClr val="8305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7661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80000" y="180000"/>
            <a:ext cx="11833200" cy="6498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51999" y="2304000"/>
            <a:ext cx="1104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steht ein schöner Präsentationstitel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52000" y="1076549"/>
            <a:ext cx="4330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German Environment Agency</a:t>
            </a:r>
            <a:endParaRPr lang="de-DE" sz="2000" spc="-3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552000" y="1872000"/>
            <a:ext cx="11040000" cy="360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CE1F5E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Hier steht ein schöner Veranstaltungstitel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551999" y="3798000"/>
            <a:ext cx="1104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lang="de-DE" sz="2000" b="0" i="0" u="none" strike="noStrike" cap="none" baseline="0" smtClean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r>
              <a:rPr lang="de-DE" dirty="0" smtClean="0"/>
              <a:t>Name Autor/in 1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br>
              <a:rPr lang="de-DE" dirty="0" smtClean="0"/>
            </a:br>
            <a:r>
              <a:rPr lang="de-DE" dirty="0" smtClean="0"/>
              <a:t>Name Autor/in 2</a:t>
            </a:r>
            <a:br>
              <a:rPr lang="de-DE" dirty="0" smtClean="0"/>
            </a:br>
            <a:r>
              <a:rPr lang="de-DE" dirty="0" smtClean="0"/>
              <a:t>Fachgebiet X X.X / FG-Bezeichnung</a:t>
            </a:r>
            <a:endParaRPr lang="de-DE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9" name="Rechteck 18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rgbClr val="830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20" name="Gruppieren 19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rgbClr val="CE1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rgbClr val="8305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24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4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DC84-8461-4915-A4F5-C0D3BB961A74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0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586970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82CC-FAF7-4443-9C39-84A688C3D9FC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rgbClr val="CE1F5E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93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112B-1CE8-42C6-B9A8-9AEFA065A792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4400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rgbClr val="CE1F5E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2" y="1497016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379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1E5E-82E4-42E1-8352-9065DAABD6D4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1" y="1497012"/>
            <a:ext cx="6844079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615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957600" cy="260648"/>
          </a:xfrm>
        </p:spPr>
        <p:txBody>
          <a:bodyPr/>
          <a:lstStyle/>
          <a:p>
            <a:fld id="{330C8DB6-EAC0-4DC7-921B-5E3033828615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31771" y="6597353"/>
            <a:ext cx="8956717" cy="260648"/>
          </a:xfrm>
        </p:spPr>
        <p:txBody>
          <a:bodyPr/>
          <a:lstStyle/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6892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192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D113-0060-454D-BFC0-B9AF036DC2A0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2" y="1497014"/>
            <a:ext cx="8136467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827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999" y="180000"/>
            <a:ext cx="11830107" cy="649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80000" cy="4500000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80000" y="1702800"/>
            <a:ext cx="81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 smtClean="0"/>
              <a:t>Hier steht z.B. Vielen Dank für Ihre Aufmerksamkeit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rgbClr val="83053C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22" name="Rechteck 21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rgbClr val="8305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23" name="Gruppieren 22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rgbClr val="CE1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rgbClr val="83053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6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A750-02FC-449B-A3B0-305EB979F949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5683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552000" y="1494000"/>
            <a:ext cx="81360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97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823B-44B6-402E-B507-205C14931E8F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879417" y="1497016"/>
            <a:ext cx="2714400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Marginalspalte mit etwas Text, der eine beschreibende Funktion ausführt und super präzise formuliert ist.</a:t>
            </a:r>
            <a:endParaRPr lang="de-DE" dirty="0"/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5"/>
          </p:nvPr>
        </p:nvSpPr>
        <p:spPr>
          <a:xfrm>
            <a:off x="552452" y="1497016"/>
            <a:ext cx="8136467" cy="48656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57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D548-488E-4F3E-9493-E4F82CD717E2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721631" y="1497012"/>
            <a:ext cx="6844079" cy="3902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552451" y="1494000"/>
            <a:ext cx="3988800" cy="48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76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ehre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71600"/>
            <a:ext cx="10972800" cy="612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4567" y="6597353"/>
            <a:ext cx="957600" cy="260648"/>
          </a:xfrm>
        </p:spPr>
        <p:txBody>
          <a:bodyPr/>
          <a:lstStyle/>
          <a:p>
            <a:fld id="{245435B6-8DA5-44BB-AAC4-D7396D9AD5B1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31771" y="6597353"/>
            <a:ext cx="8956717" cy="260648"/>
          </a:xfrm>
        </p:spPr>
        <p:txBody>
          <a:bodyPr/>
          <a:lstStyle/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1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4704763" y="1497012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7"/>
          </p:nvPr>
        </p:nvSpPr>
        <p:spPr>
          <a:xfrm>
            <a:off x="552451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4704763" y="3852000"/>
            <a:ext cx="3984000" cy="2232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80000" y="1497013"/>
            <a:ext cx="268920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50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2000" y="469900"/>
            <a:ext cx="10972800" cy="61214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 smtClean="0"/>
              <a:t>Hier steht eine schöne Folienüberschrift (max. zweizeilig)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E874-36C8-4F3B-983E-79DAEE6F5162}" type="datetime1">
              <a:rPr lang="de-DE" smtClean="0"/>
              <a:t>28.01.2019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/ Hier steht der Veranstaltungstitel in 12 Punkt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2002" y="288000"/>
            <a:ext cx="10943167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 smtClean="0"/>
              <a:t>Hier steht ein schöner Präsentationstitel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2452" y="1497014"/>
            <a:ext cx="8136467" cy="458209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56669" y="6237288"/>
            <a:ext cx="6938433" cy="125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1000" b="0" cap="none" baseline="0"/>
            </a:lvl1pPr>
            <a:lvl2pPr marL="0" indent="0" algn="r">
              <a:spcBef>
                <a:spcPts val="0"/>
              </a:spcBef>
              <a:buNone/>
              <a:defRPr sz="1000" b="0" cap="none" baseline="0"/>
            </a:lvl2pPr>
            <a:lvl3pPr marL="0" indent="0" algn="r">
              <a:spcBef>
                <a:spcPts val="0"/>
              </a:spcBef>
              <a:buNone/>
              <a:defRPr sz="1000" b="0" cap="none" baseline="0"/>
            </a:lvl3pPr>
            <a:lvl4pPr marL="0" indent="0" algn="r">
              <a:spcBef>
                <a:spcPts val="0"/>
              </a:spcBef>
              <a:buNone/>
              <a:defRPr sz="1000" b="0" cap="none" baseline="0"/>
            </a:lvl4pPr>
            <a:lvl5pPr marL="0" indent="0" algn="r">
              <a:spcBef>
                <a:spcPts val="0"/>
              </a:spcBef>
              <a:buNone/>
              <a:defRPr sz="1000" b="0" cap="none" baseline="0"/>
            </a:lvl5pPr>
          </a:lstStyle>
          <a:p>
            <a:pPr lvl="0"/>
            <a:r>
              <a:rPr lang="de-DE" dirty="0" smtClean="0"/>
              <a:t>Quelle: Hier steht eine Quellenangabe oder Dergleichen.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9"/>
          </p:nvPr>
        </p:nvSpPr>
        <p:spPr>
          <a:xfrm>
            <a:off x="8879417" y="1497013"/>
            <a:ext cx="2690280" cy="2736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63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999" y="180000"/>
            <a:ext cx="11830107" cy="649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0" y="1702800"/>
            <a:ext cx="180000" cy="45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80000" y="1702800"/>
            <a:ext cx="816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1922400"/>
            <a:ext cx="7463763" cy="1290576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aseline="0"/>
            </a:lvl1pPr>
          </a:lstStyle>
          <a:p>
            <a:r>
              <a:rPr lang="de-DE" dirty="0" smtClean="0"/>
              <a:t>Hier steht z.B. Vielen Dank für Ihre Aufmerksamkeit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3218399"/>
            <a:ext cx="7463367" cy="2700000"/>
          </a:xfrm>
          <a:prstGeom prst="rect">
            <a:avLst/>
          </a:prstGeom>
        </p:spPr>
        <p:txBody>
          <a:bodyPr/>
          <a:lstStyle>
            <a:lvl1pPr>
              <a:defRPr b="1" cap="none" baseline="0"/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 marL="0" indent="0"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851002" y="532800"/>
            <a:ext cx="2340998" cy="1081711"/>
            <a:chOff x="9790370" y="2610023"/>
            <a:chExt cx="2340998" cy="1081711"/>
          </a:xfrm>
        </p:grpSpPr>
        <p:sp>
          <p:nvSpPr>
            <p:cNvPr id="15" name="Rechteck 14"/>
            <p:cNvSpPr/>
            <p:nvPr userDrawn="1"/>
          </p:nvSpPr>
          <p:spPr>
            <a:xfrm>
              <a:off x="11949475" y="2611614"/>
              <a:ext cx="181893" cy="1080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</a:endParaRPr>
            </a:p>
          </p:txBody>
        </p:sp>
        <p:grpSp>
          <p:nvGrpSpPr>
            <p:cNvPr id="16" name="Gruppieren 15"/>
            <p:cNvGrpSpPr>
              <a:grpSpLocks noChangeAspect="1"/>
            </p:cNvGrpSpPr>
            <p:nvPr userDrawn="1"/>
          </p:nvGrpSpPr>
          <p:grpSpPr>
            <a:xfrm>
              <a:off x="9790370" y="2610023"/>
              <a:ext cx="2159105" cy="1080000"/>
              <a:chOff x="14785976" y="27157354"/>
              <a:chExt cx="5086351" cy="2544762"/>
            </a:xfrm>
          </p:grpSpPr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14785976" y="27157354"/>
                <a:ext cx="5086351" cy="254476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15427330" y="28471816"/>
                <a:ext cx="3803650" cy="544512"/>
              </a:xfrm>
              <a:custGeom>
                <a:avLst/>
                <a:gdLst/>
                <a:ahLst/>
                <a:cxnLst>
                  <a:cxn ang="0">
                    <a:pos x="1200" y="168"/>
                  </a:cxn>
                  <a:cxn ang="0">
                    <a:pos x="1169" y="127"/>
                  </a:cxn>
                  <a:cxn ang="0">
                    <a:pos x="1196" y="50"/>
                  </a:cxn>
                  <a:cxn ang="0">
                    <a:pos x="1136" y="23"/>
                  </a:cxn>
                  <a:cxn ang="0">
                    <a:pos x="1121" y="75"/>
                  </a:cxn>
                  <a:cxn ang="0">
                    <a:pos x="990" y="47"/>
                  </a:cxn>
                  <a:cxn ang="0">
                    <a:pos x="925" y="50"/>
                  </a:cxn>
                  <a:cxn ang="0">
                    <a:pos x="958" y="109"/>
                  </a:cxn>
                  <a:cxn ang="0">
                    <a:pos x="996" y="107"/>
                  </a:cxn>
                  <a:cxn ang="0">
                    <a:pos x="1029" y="109"/>
                  </a:cxn>
                  <a:cxn ang="0">
                    <a:pos x="1066" y="107"/>
                  </a:cxn>
                  <a:cxn ang="0">
                    <a:pos x="1099" y="100"/>
                  </a:cxn>
                  <a:cxn ang="0">
                    <a:pos x="1024" y="67"/>
                  </a:cxn>
                  <a:cxn ang="0">
                    <a:pos x="837" y="147"/>
                  </a:cxn>
                  <a:cxn ang="0">
                    <a:pos x="852" y="114"/>
                  </a:cxn>
                  <a:cxn ang="0">
                    <a:pos x="892" y="91"/>
                  </a:cxn>
                  <a:cxn ang="0">
                    <a:pos x="800" y="81"/>
                  </a:cxn>
                  <a:cxn ang="0">
                    <a:pos x="847" y="94"/>
                  </a:cxn>
                  <a:cxn ang="0">
                    <a:pos x="826" y="171"/>
                  </a:cxn>
                  <a:cxn ang="0">
                    <a:pos x="892" y="169"/>
                  </a:cxn>
                  <a:cxn ang="0">
                    <a:pos x="681" y="83"/>
                  </a:cxn>
                  <a:cxn ang="0">
                    <a:pos x="737" y="135"/>
                  </a:cxn>
                  <a:cxn ang="0">
                    <a:pos x="681" y="163"/>
                  </a:cxn>
                  <a:cxn ang="0">
                    <a:pos x="741" y="98"/>
                  </a:cxn>
                  <a:cxn ang="0">
                    <a:pos x="729" y="72"/>
                  </a:cxn>
                  <a:cxn ang="0">
                    <a:pos x="727" y="47"/>
                  </a:cxn>
                  <a:cxn ang="0">
                    <a:pos x="612" y="99"/>
                  </a:cxn>
                  <a:cxn ang="0">
                    <a:pos x="588" y="105"/>
                  </a:cxn>
                  <a:cxn ang="0">
                    <a:pos x="661" y="83"/>
                  </a:cxn>
                  <a:cxn ang="0">
                    <a:pos x="610" y="172"/>
                  </a:cxn>
                  <a:cxn ang="0">
                    <a:pos x="610" y="146"/>
                  </a:cxn>
                  <a:cxn ang="0">
                    <a:pos x="622" y="119"/>
                  </a:cxn>
                  <a:cxn ang="0">
                    <a:pos x="452" y="109"/>
                  </a:cxn>
                  <a:cxn ang="0">
                    <a:pos x="529" y="0"/>
                  </a:cxn>
                  <a:cxn ang="0">
                    <a:pos x="465" y="47"/>
                  </a:cxn>
                  <a:cxn ang="0">
                    <a:pos x="499" y="155"/>
                  </a:cxn>
                  <a:cxn ang="0">
                    <a:pos x="529" y="0"/>
                  </a:cxn>
                  <a:cxn ang="0">
                    <a:pos x="313" y="50"/>
                  </a:cxn>
                  <a:cxn ang="0">
                    <a:pos x="319" y="169"/>
                  </a:cxn>
                  <a:cxn ang="0">
                    <a:pos x="357" y="84"/>
                  </a:cxn>
                  <a:cxn ang="0">
                    <a:pos x="393" y="169"/>
                  </a:cxn>
                  <a:cxn ang="0">
                    <a:pos x="352" y="47"/>
                  </a:cxn>
                  <a:cxn ang="0">
                    <a:pos x="225" y="169"/>
                  </a:cxn>
                  <a:cxn ang="0">
                    <a:pos x="219" y="50"/>
                  </a:cxn>
                  <a:cxn ang="0">
                    <a:pos x="182" y="135"/>
                  </a:cxn>
                  <a:cxn ang="0">
                    <a:pos x="146" y="50"/>
                  </a:cxn>
                  <a:cxn ang="0">
                    <a:pos x="186" y="172"/>
                  </a:cxn>
                  <a:cxn ang="0">
                    <a:pos x="48" y="72"/>
                  </a:cxn>
                  <a:cxn ang="0">
                    <a:pos x="50" y="32"/>
                  </a:cxn>
                  <a:cxn ang="0">
                    <a:pos x="57" y="143"/>
                  </a:cxn>
                  <a:cxn ang="0">
                    <a:pos x="55" y="98"/>
                  </a:cxn>
                  <a:cxn ang="0">
                    <a:pos x="89" y="81"/>
                  </a:cxn>
                  <a:cxn ang="0">
                    <a:pos x="0" y="7"/>
                  </a:cxn>
                </a:cxnLst>
                <a:rect l="0" t="0" r="r" b="b"/>
                <a:pathLst>
                  <a:path w="1200" h="172">
                    <a:moveTo>
                      <a:pt x="1136" y="130"/>
                    </a:moveTo>
                    <a:cubicBezTo>
                      <a:pt x="1136" y="157"/>
                      <a:pt x="1147" y="171"/>
                      <a:pt x="1175" y="171"/>
                    </a:cubicBezTo>
                    <a:cubicBezTo>
                      <a:pt x="1187" y="171"/>
                      <a:pt x="1197" y="169"/>
                      <a:pt x="1200" y="168"/>
                    </a:cubicBezTo>
                    <a:cubicBezTo>
                      <a:pt x="1200" y="142"/>
                      <a:pt x="1200" y="142"/>
                      <a:pt x="1200" y="142"/>
                    </a:cubicBezTo>
                    <a:cubicBezTo>
                      <a:pt x="1195" y="144"/>
                      <a:pt x="1189" y="145"/>
                      <a:pt x="1183" y="145"/>
                    </a:cubicBezTo>
                    <a:cubicBezTo>
                      <a:pt x="1173" y="145"/>
                      <a:pt x="1169" y="142"/>
                      <a:pt x="1169" y="127"/>
                    </a:cubicBezTo>
                    <a:cubicBezTo>
                      <a:pt x="1169" y="75"/>
                      <a:pt x="1169" y="75"/>
                      <a:pt x="1169" y="75"/>
                    </a:cubicBezTo>
                    <a:cubicBezTo>
                      <a:pt x="1196" y="75"/>
                      <a:pt x="1196" y="75"/>
                      <a:pt x="1196" y="75"/>
                    </a:cubicBezTo>
                    <a:cubicBezTo>
                      <a:pt x="1196" y="50"/>
                      <a:pt x="1196" y="50"/>
                      <a:pt x="1196" y="50"/>
                    </a:cubicBezTo>
                    <a:cubicBezTo>
                      <a:pt x="1169" y="50"/>
                      <a:pt x="1169" y="50"/>
                      <a:pt x="1169" y="50"/>
                    </a:cubicBezTo>
                    <a:cubicBezTo>
                      <a:pt x="1169" y="15"/>
                      <a:pt x="1169" y="15"/>
                      <a:pt x="1169" y="15"/>
                    </a:cubicBezTo>
                    <a:cubicBezTo>
                      <a:pt x="1151" y="16"/>
                      <a:pt x="1139" y="21"/>
                      <a:pt x="1136" y="23"/>
                    </a:cubicBezTo>
                    <a:cubicBezTo>
                      <a:pt x="1136" y="50"/>
                      <a:pt x="1136" y="50"/>
                      <a:pt x="1136" y="50"/>
                    </a:cubicBezTo>
                    <a:cubicBezTo>
                      <a:pt x="1121" y="50"/>
                      <a:pt x="1121" y="50"/>
                      <a:pt x="1121" y="50"/>
                    </a:cubicBezTo>
                    <a:cubicBezTo>
                      <a:pt x="1121" y="75"/>
                      <a:pt x="1121" y="75"/>
                      <a:pt x="1121" y="75"/>
                    </a:cubicBezTo>
                    <a:cubicBezTo>
                      <a:pt x="1136" y="75"/>
                      <a:pt x="1136" y="75"/>
                      <a:pt x="1136" y="75"/>
                    </a:cubicBezTo>
                    <a:lnTo>
                      <a:pt x="1136" y="130"/>
                    </a:lnTo>
                    <a:close/>
                    <a:moveTo>
                      <a:pt x="990" y="47"/>
                    </a:moveTo>
                    <a:cubicBezTo>
                      <a:pt x="973" y="47"/>
                      <a:pt x="960" y="56"/>
                      <a:pt x="955" y="66"/>
                    </a:cubicBezTo>
                    <a:cubicBezTo>
                      <a:pt x="955" y="63"/>
                      <a:pt x="954" y="54"/>
                      <a:pt x="953" y="50"/>
                    </a:cubicBezTo>
                    <a:cubicBezTo>
                      <a:pt x="925" y="50"/>
                      <a:pt x="925" y="50"/>
                      <a:pt x="925" y="50"/>
                    </a:cubicBezTo>
                    <a:cubicBezTo>
                      <a:pt x="925" y="169"/>
                      <a:pt x="925" y="169"/>
                      <a:pt x="925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09"/>
                      <a:pt x="958" y="109"/>
                      <a:pt x="958" y="109"/>
                    </a:cubicBezTo>
                    <a:cubicBezTo>
                      <a:pt x="958" y="83"/>
                      <a:pt x="966" y="74"/>
                      <a:pt x="980" y="74"/>
                    </a:cubicBezTo>
                    <a:cubicBezTo>
                      <a:pt x="987" y="74"/>
                      <a:pt x="991" y="78"/>
                      <a:pt x="994" y="84"/>
                    </a:cubicBezTo>
                    <a:cubicBezTo>
                      <a:pt x="996" y="89"/>
                      <a:pt x="996" y="95"/>
                      <a:pt x="996" y="107"/>
                    </a:cubicBezTo>
                    <a:cubicBezTo>
                      <a:pt x="996" y="169"/>
                      <a:pt x="996" y="169"/>
                      <a:pt x="996" y="169"/>
                    </a:cubicBezTo>
                    <a:cubicBezTo>
                      <a:pt x="1029" y="169"/>
                      <a:pt x="1029" y="169"/>
                      <a:pt x="1029" y="169"/>
                    </a:cubicBezTo>
                    <a:cubicBezTo>
                      <a:pt x="1029" y="109"/>
                      <a:pt x="1029" y="109"/>
                      <a:pt x="1029" y="109"/>
                    </a:cubicBezTo>
                    <a:cubicBezTo>
                      <a:pt x="1029" y="84"/>
                      <a:pt x="1036" y="74"/>
                      <a:pt x="1051" y="74"/>
                    </a:cubicBezTo>
                    <a:cubicBezTo>
                      <a:pt x="1058" y="74"/>
                      <a:pt x="1062" y="78"/>
                      <a:pt x="1064" y="84"/>
                    </a:cubicBezTo>
                    <a:cubicBezTo>
                      <a:pt x="1066" y="89"/>
                      <a:pt x="1066" y="95"/>
                      <a:pt x="1066" y="107"/>
                    </a:cubicBezTo>
                    <a:cubicBezTo>
                      <a:pt x="1066" y="169"/>
                      <a:pt x="1066" y="169"/>
                      <a:pt x="1066" y="169"/>
                    </a:cubicBezTo>
                    <a:cubicBezTo>
                      <a:pt x="1099" y="169"/>
                      <a:pt x="1099" y="169"/>
                      <a:pt x="1099" y="169"/>
                    </a:cubicBezTo>
                    <a:cubicBezTo>
                      <a:pt x="1099" y="100"/>
                      <a:pt x="1099" y="100"/>
                      <a:pt x="1099" y="100"/>
                    </a:cubicBezTo>
                    <a:cubicBezTo>
                      <a:pt x="1099" y="86"/>
                      <a:pt x="1098" y="76"/>
                      <a:pt x="1095" y="68"/>
                    </a:cubicBezTo>
                    <a:cubicBezTo>
                      <a:pt x="1089" y="53"/>
                      <a:pt x="1076" y="47"/>
                      <a:pt x="1060" y="47"/>
                    </a:cubicBezTo>
                    <a:cubicBezTo>
                      <a:pt x="1043" y="47"/>
                      <a:pt x="1030" y="57"/>
                      <a:pt x="1024" y="67"/>
                    </a:cubicBezTo>
                    <a:cubicBezTo>
                      <a:pt x="1019" y="53"/>
                      <a:pt x="1006" y="47"/>
                      <a:pt x="990" y="47"/>
                    </a:cubicBezTo>
                    <a:moveTo>
                      <a:pt x="859" y="126"/>
                    </a:moveTo>
                    <a:cubicBezTo>
                      <a:pt x="859" y="139"/>
                      <a:pt x="851" y="147"/>
                      <a:pt x="837" y="147"/>
                    </a:cubicBezTo>
                    <a:cubicBezTo>
                      <a:pt x="829" y="147"/>
                      <a:pt x="823" y="142"/>
                      <a:pt x="823" y="134"/>
                    </a:cubicBezTo>
                    <a:cubicBezTo>
                      <a:pt x="823" y="127"/>
                      <a:pt x="826" y="122"/>
                      <a:pt x="838" y="118"/>
                    </a:cubicBezTo>
                    <a:cubicBezTo>
                      <a:pt x="852" y="114"/>
                      <a:pt x="852" y="114"/>
                      <a:pt x="852" y="114"/>
                    </a:cubicBezTo>
                    <a:cubicBezTo>
                      <a:pt x="856" y="113"/>
                      <a:pt x="858" y="112"/>
                      <a:pt x="859" y="110"/>
                    </a:cubicBezTo>
                    <a:lnTo>
                      <a:pt x="859" y="126"/>
                    </a:lnTo>
                    <a:close/>
                    <a:moveTo>
                      <a:pt x="892" y="91"/>
                    </a:moveTo>
                    <a:cubicBezTo>
                      <a:pt x="892" y="58"/>
                      <a:pt x="874" y="47"/>
                      <a:pt x="845" y="47"/>
                    </a:cubicBezTo>
                    <a:cubicBezTo>
                      <a:pt x="827" y="47"/>
                      <a:pt x="811" y="50"/>
                      <a:pt x="800" y="55"/>
                    </a:cubicBezTo>
                    <a:cubicBezTo>
                      <a:pt x="800" y="81"/>
                      <a:pt x="800" y="81"/>
                      <a:pt x="800" y="81"/>
                    </a:cubicBezTo>
                    <a:cubicBezTo>
                      <a:pt x="810" y="77"/>
                      <a:pt x="827" y="73"/>
                      <a:pt x="843" y="73"/>
                    </a:cubicBezTo>
                    <a:cubicBezTo>
                      <a:pt x="854" y="73"/>
                      <a:pt x="859" y="77"/>
                      <a:pt x="859" y="83"/>
                    </a:cubicBezTo>
                    <a:cubicBezTo>
                      <a:pt x="859" y="89"/>
                      <a:pt x="856" y="92"/>
                      <a:pt x="847" y="94"/>
                    </a:cubicBezTo>
                    <a:cubicBezTo>
                      <a:pt x="828" y="99"/>
                      <a:pt x="828" y="99"/>
                      <a:pt x="828" y="99"/>
                    </a:cubicBezTo>
                    <a:cubicBezTo>
                      <a:pt x="800" y="106"/>
                      <a:pt x="790" y="119"/>
                      <a:pt x="790" y="137"/>
                    </a:cubicBezTo>
                    <a:cubicBezTo>
                      <a:pt x="790" y="156"/>
                      <a:pt x="804" y="171"/>
                      <a:pt x="826" y="171"/>
                    </a:cubicBezTo>
                    <a:cubicBezTo>
                      <a:pt x="841" y="171"/>
                      <a:pt x="854" y="166"/>
                      <a:pt x="863" y="155"/>
                    </a:cubicBezTo>
                    <a:cubicBezTo>
                      <a:pt x="863" y="159"/>
                      <a:pt x="863" y="164"/>
                      <a:pt x="865" y="169"/>
                    </a:cubicBezTo>
                    <a:cubicBezTo>
                      <a:pt x="892" y="169"/>
                      <a:pt x="892" y="169"/>
                      <a:pt x="892" y="169"/>
                    </a:cubicBezTo>
                    <a:lnTo>
                      <a:pt x="892" y="91"/>
                    </a:lnTo>
                    <a:close/>
                    <a:moveTo>
                      <a:pt x="727" y="47"/>
                    </a:moveTo>
                    <a:cubicBezTo>
                      <a:pt x="695" y="47"/>
                      <a:pt x="681" y="63"/>
                      <a:pt x="681" y="83"/>
                    </a:cubicBezTo>
                    <a:cubicBezTo>
                      <a:pt x="681" y="103"/>
                      <a:pt x="693" y="113"/>
                      <a:pt x="711" y="119"/>
                    </a:cubicBezTo>
                    <a:cubicBezTo>
                      <a:pt x="722" y="123"/>
                      <a:pt x="722" y="123"/>
                      <a:pt x="722" y="123"/>
                    </a:cubicBezTo>
                    <a:cubicBezTo>
                      <a:pt x="733" y="127"/>
                      <a:pt x="737" y="130"/>
                      <a:pt x="737" y="135"/>
                    </a:cubicBezTo>
                    <a:cubicBezTo>
                      <a:pt x="737" y="142"/>
                      <a:pt x="731" y="146"/>
                      <a:pt x="720" y="146"/>
                    </a:cubicBezTo>
                    <a:cubicBezTo>
                      <a:pt x="708" y="146"/>
                      <a:pt x="693" y="142"/>
                      <a:pt x="681" y="135"/>
                    </a:cubicBezTo>
                    <a:cubicBezTo>
                      <a:pt x="681" y="163"/>
                      <a:pt x="681" y="163"/>
                      <a:pt x="681" y="163"/>
                    </a:cubicBezTo>
                    <a:cubicBezTo>
                      <a:pt x="694" y="169"/>
                      <a:pt x="705" y="172"/>
                      <a:pt x="720" y="172"/>
                    </a:cubicBezTo>
                    <a:cubicBezTo>
                      <a:pt x="753" y="172"/>
                      <a:pt x="770" y="158"/>
                      <a:pt x="770" y="133"/>
                    </a:cubicBezTo>
                    <a:cubicBezTo>
                      <a:pt x="770" y="115"/>
                      <a:pt x="761" y="104"/>
                      <a:pt x="741" y="98"/>
                    </a:cubicBezTo>
                    <a:cubicBezTo>
                      <a:pt x="730" y="94"/>
                      <a:pt x="730" y="94"/>
                      <a:pt x="730" y="94"/>
                    </a:cubicBezTo>
                    <a:cubicBezTo>
                      <a:pt x="718" y="91"/>
                      <a:pt x="715" y="88"/>
                      <a:pt x="715" y="82"/>
                    </a:cubicBezTo>
                    <a:cubicBezTo>
                      <a:pt x="715" y="76"/>
                      <a:pt x="720" y="72"/>
                      <a:pt x="729" y="72"/>
                    </a:cubicBezTo>
                    <a:cubicBezTo>
                      <a:pt x="739" y="72"/>
                      <a:pt x="753" y="75"/>
                      <a:pt x="765" y="81"/>
                    </a:cubicBezTo>
                    <a:cubicBezTo>
                      <a:pt x="765" y="54"/>
                      <a:pt x="765" y="54"/>
                      <a:pt x="765" y="54"/>
                    </a:cubicBezTo>
                    <a:cubicBezTo>
                      <a:pt x="755" y="50"/>
                      <a:pt x="742" y="47"/>
                      <a:pt x="727" y="47"/>
                    </a:cubicBezTo>
                    <a:moveTo>
                      <a:pt x="613" y="73"/>
                    </a:moveTo>
                    <a:cubicBezTo>
                      <a:pt x="623" y="73"/>
                      <a:pt x="628" y="77"/>
                      <a:pt x="628" y="85"/>
                    </a:cubicBezTo>
                    <a:cubicBezTo>
                      <a:pt x="628" y="92"/>
                      <a:pt x="623" y="96"/>
                      <a:pt x="612" y="99"/>
                    </a:cubicBezTo>
                    <a:cubicBezTo>
                      <a:pt x="598" y="103"/>
                      <a:pt x="598" y="103"/>
                      <a:pt x="598" y="103"/>
                    </a:cubicBezTo>
                    <a:cubicBezTo>
                      <a:pt x="592" y="104"/>
                      <a:pt x="589" y="106"/>
                      <a:pt x="588" y="107"/>
                    </a:cubicBezTo>
                    <a:cubicBezTo>
                      <a:pt x="588" y="105"/>
                      <a:pt x="588" y="105"/>
                      <a:pt x="588" y="105"/>
                    </a:cubicBezTo>
                    <a:cubicBezTo>
                      <a:pt x="588" y="86"/>
                      <a:pt x="597" y="73"/>
                      <a:pt x="613" y="73"/>
                    </a:cubicBezTo>
                    <a:moveTo>
                      <a:pt x="622" y="119"/>
                    </a:moveTo>
                    <a:cubicBezTo>
                      <a:pt x="648" y="113"/>
                      <a:pt x="661" y="104"/>
                      <a:pt x="661" y="83"/>
                    </a:cubicBezTo>
                    <a:cubicBezTo>
                      <a:pt x="661" y="63"/>
                      <a:pt x="646" y="47"/>
                      <a:pt x="613" y="47"/>
                    </a:cubicBezTo>
                    <a:cubicBezTo>
                      <a:pt x="579" y="47"/>
                      <a:pt x="555" y="72"/>
                      <a:pt x="555" y="109"/>
                    </a:cubicBezTo>
                    <a:cubicBezTo>
                      <a:pt x="555" y="147"/>
                      <a:pt x="574" y="172"/>
                      <a:pt x="610" y="172"/>
                    </a:cubicBezTo>
                    <a:cubicBezTo>
                      <a:pt x="632" y="172"/>
                      <a:pt x="649" y="167"/>
                      <a:pt x="660" y="161"/>
                    </a:cubicBezTo>
                    <a:cubicBezTo>
                      <a:pt x="660" y="135"/>
                      <a:pt x="660" y="135"/>
                      <a:pt x="660" y="135"/>
                    </a:cubicBezTo>
                    <a:cubicBezTo>
                      <a:pt x="645" y="141"/>
                      <a:pt x="625" y="146"/>
                      <a:pt x="610" y="146"/>
                    </a:cubicBezTo>
                    <a:cubicBezTo>
                      <a:pt x="597" y="146"/>
                      <a:pt x="592" y="138"/>
                      <a:pt x="592" y="133"/>
                    </a:cubicBezTo>
                    <a:cubicBezTo>
                      <a:pt x="592" y="128"/>
                      <a:pt x="595" y="125"/>
                      <a:pt x="601" y="124"/>
                    </a:cubicBezTo>
                    <a:lnTo>
                      <a:pt x="622" y="119"/>
                    </a:lnTo>
                    <a:close/>
                    <a:moveTo>
                      <a:pt x="496" y="109"/>
                    </a:moveTo>
                    <a:cubicBezTo>
                      <a:pt x="496" y="132"/>
                      <a:pt x="490" y="145"/>
                      <a:pt x="474" y="145"/>
                    </a:cubicBezTo>
                    <a:cubicBezTo>
                      <a:pt x="457" y="145"/>
                      <a:pt x="452" y="132"/>
                      <a:pt x="452" y="109"/>
                    </a:cubicBezTo>
                    <a:cubicBezTo>
                      <a:pt x="452" y="87"/>
                      <a:pt x="457" y="74"/>
                      <a:pt x="474" y="74"/>
                    </a:cubicBezTo>
                    <a:cubicBezTo>
                      <a:pt x="490" y="74"/>
                      <a:pt x="496" y="87"/>
                      <a:pt x="496" y="109"/>
                    </a:cubicBezTo>
                    <a:moveTo>
                      <a:pt x="529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62"/>
                      <a:pt x="496" y="62"/>
                      <a:pt x="496" y="62"/>
                    </a:cubicBezTo>
                    <a:cubicBezTo>
                      <a:pt x="491" y="55"/>
                      <a:pt x="480" y="47"/>
                      <a:pt x="465" y="47"/>
                    </a:cubicBezTo>
                    <a:cubicBezTo>
                      <a:pt x="432" y="47"/>
                      <a:pt x="418" y="72"/>
                      <a:pt x="418" y="109"/>
                    </a:cubicBezTo>
                    <a:cubicBezTo>
                      <a:pt x="418" y="147"/>
                      <a:pt x="432" y="172"/>
                      <a:pt x="466" y="172"/>
                    </a:cubicBezTo>
                    <a:cubicBezTo>
                      <a:pt x="481" y="172"/>
                      <a:pt x="493" y="164"/>
                      <a:pt x="499" y="155"/>
                    </a:cubicBezTo>
                    <a:cubicBezTo>
                      <a:pt x="499" y="158"/>
                      <a:pt x="499" y="164"/>
                      <a:pt x="501" y="169"/>
                    </a:cubicBezTo>
                    <a:cubicBezTo>
                      <a:pt x="529" y="169"/>
                      <a:pt x="529" y="169"/>
                      <a:pt x="529" y="169"/>
                    </a:cubicBezTo>
                    <a:lnTo>
                      <a:pt x="529" y="0"/>
                    </a:lnTo>
                    <a:close/>
                    <a:moveTo>
                      <a:pt x="352" y="47"/>
                    </a:moveTo>
                    <a:cubicBezTo>
                      <a:pt x="334" y="47"/>
                      <a:pt x="321" y="56"/>
                      <a:pt x="316" y="66"/>
                    </a:cubicBezTo>
                    <a:cubicBezTo>
                      <a:pt x="316" y="63"/>
                      <a:pt x="315" y="54"/>
                      <a:pt x="313" y="50"/>
                    </a:cubicBezTo>
                    <a:cubicBezTo>
                      <a:pt x="286" y="50"/>
                      <a:pt x="286" y="50"/>
                      <a:pt x="286" y="50"/>
                    </a:cubicBezTo>
                    <a:cubicBezTo>
                      <a:pt x="286" y="169"/>
                      <a:pt x="286" y="169"/>
                      <a:pt x="286" y="169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319" y="109"/>
                      <a:pt x="319" y="109"/>
                      <a:pt x="319" y="109"/>
                    </a:cubicBezTo>
                    <a:cubicBezTo>
                      <a:pt x="319" y="83"/>
                      <a:pt x="327" y="74"/>
                      <a:pt x="342" y="74"/>
                    </a:cubicBezTo>
                    <a:cubicBezTo>
                      <a:pt x="350" y="74"/>
                      <a:pt x="355" y="77"/>
                      <a:pt x="357" y="84"/>
                    </a:cubicBezTo>
                    <a:cubicBezTo>
                      <a:pt x="359" y="89"/>
                      <a:pt x="360" y="93"/>
                      <a:pt x="360" y="107"/>
                    </a:cubicBezTo>
                    <a:cubicBezTo>
                      <a:pt x="360" y="169"/>
                      <a:pt x="360" y="169"/>
                      <a:pt x="360" y="169"/>
                    </a:cubicBezTo>
                    <a:cubicBezTo>
                      <a:pt x="393" y="169"/>
                      <a:pt x="393" y="169"/>
                      <a:pt x="393" y="169"/>
                    </a:cubicBezTo>
                    <a:cubicBezTo>
                      <a:pt x="393" y="100"/>
                      <a:pt x="393" y="100"/>
                      <a:pt x="393" y="100"/>
                    </a:cubicBezTo>
                    <a:cubicBezTo>
                      <a:pt x="393" y="86"/>
                      <a:pt x="391" y="76"/>
                      <a:pt x="388" y="68"/>
                    </a:cubicBezTo>
                    <a:cubicBezTo>
                      <a:pt x="382" y="53"/>
                      <a:pt x="370" y="47"/>
                      <a:pt x="352" y="47"/>
                    </a:cubicBezTo>
                    <a:moveTo>
                      <a:pt x="186" y="172"/>
                    </a:moveTo>
                    <a:cubicBezTo>
                      <a:pt x="204" y="172"/>
                      <a:pt x="217" y="163"/>
                      <a:pt x="223" y="153"/>
                    </a:cubicBezTo>
                    <a:cubicBezTo>
                      <a:pt x="223" y="156"/>
                      <a:pt x="223" y="164"/>
                      <a:pt x="225" y="169"/>
                    </a:cubicBezTo>
                    <a:cubicBezTo>
                      <a:pt x="252" y="169"/>
                      <a:pt x="252" y="169"/>
                      <a:pt x="252" y="169"/>
                    </a:cubicBezTo>
                    <a:cubicBezTo>
                      <a:pt x="252" y="50"/>
                      <a:pt x="252" y="50"/>
                      <a:pt x="252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110"/>
                      <a:pt x="219" y="110"/>
                      <a:pt x="219" y="110"/>
                    </a:cubicBezTo>
                    <a:cubicBezTo>
                      <a:pt x="219" y="136"/>
                      <a:pt x="211" y="145"/>
                      <a:pt x="196" y="145"/>
                    </a:cubicBezTo>
                    <a:cubicBezTo>
                      <a:pt x="189" y="145"/>
                      <a:pt x="184" y="141"/>
                      <a:pt x="182" y="135"/>
                    </a:cubicBezTo>
                    <a:cubicBezTo>
                      <a:pt x="180" y="130"/>
                      <a:pt x="179" y="125"/>
                      <a:pt x="179" y="11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6" y="131"/>
                      <a:pt x="147" y="142"/>
                      <a:pt x="150" y="151"/>
                    </a:cubicBezTo>
                    <a:cubicBezTo>
                      <a:pt x="156" y="165"/>
                      <a:pt x="168" y="172"/>
                      <a:pt x="186" y="172"/>
                    </a:cubicBezTo>
                    <a:moveTo>
                      <a:pt x="50" y="32"/>
                    </a:moveTo>
                    <a:cubicBezTo>
                      <a:pt x="72" y="32"/>
                      <a:pt x="78" y="39"/>
                      <a:pt x="78" y="51"/>
                    </a:cubicBezTo>
                    <a:cubicBezTo>
                      <a:pt x="78" y="64"/>
                      <a:pt x="70" y="72"/>
                      <a:pt x="48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9" y="32"/>
                      <a:pt x="44" y="32"/>
                      <a:pt x="50" y="32"/>
                    </a:cubicBezTo>
                    <a:moveTo>
                      <a:pt x="55" y="98"/>
                    </a:moveTo>
                    <a:cubicBezTo>
                      <a:pt x="78" y="98"/>
                      <a:pt x="86" y="108"/>
                      <a:pt x="86" y="120"/>
                    </a:cubicBezTo>
                    <a:cubicBezTo>
                      <a:pt x="86" y="133"/>
                      <a:pt x="79" y="143"/>
                      <a:pt x="57" y="143"/>
                    </a:cubicBezTo>
                    <a:cubicBezTo>
                      <a:pt x="47" y="143"/>
                      <a:pt x="39" y="143"/>
                      <a:pt x="34" y="142"/>
                    </a:cubicBezTo>
                    <a:cubicBezTo>
                      <a:pt x="34" y="98"/>
                      <a:pt x="34" y="98"/>
                      <a:pt x="34" y="98"/>
                    </a:cubicBezTo>
                    <a:lnTo>
                      <a:pt x="55" y="98"/>
                    </a:lnTo>
                    <a:close/>
                    <a:moveTo>
                      <a:pt x="49" y="171"/>
                    </a:moveTo>
                    <a:cubicBezTo>
                      <a:pt x="105" y="171"/>
                      <a:pt x="121" y="152"/>
                      <a:pt x="121" y="122"/>
                    </a:cubicBezTo>
                    <a:cubicBezTo>
                      <a:pt x="121" y="100"/>
                      <a:pt x="106" y="85"/>
                      <a:pt x="89" y="81"/>
                    </a:cubicBezTo>
                    <a:cubicBezTo>
                      <a:pt x="103" y="77"/>
                      <a:pt x="113" y="64"/>
                      <a:pt x="113" y="49"/>
                    </a:cubicBezTo>
                    <a:cubicBezTo>
                      <a:pt x="113" y="18"/>
                      <a:pt x="94" y="4"/>
                      <a:pt x="50" y="4"/>
                    </a:cubicBezTo>
                    <a:cubicBezTo>
                      <a:pt x="36" y="4"/>
                      <a:pt x="6" y="6"/>
                      <a:pt x="0" y="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2" y="170"/>
                      <a:pt x="25" y="171"/>
                      <a:pt x="49" y="17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15427328" y="27792366"/>
                <a:ext cx="2582864" cy="546101"/>
              </a:xfrm>
              <a:custGeom>
                <a:avLst/>
                <a:gdLst/>
                <a:ahLst/>
                <a:cxnLst>
                  <a:cxn ang="0">
                    <a:pos x="790" y="172"/>
                  </a:cxn>
                  <a:cxn ang="0">
                    <a:pos x="815" y="142"/>
                  </a:cxn>
                  <a:cxn ang="0">
                    <a:pos x="784" y="128"/>
                  </a:cxn>
                  <a:cxn ang="0">
                    <a:pos x="811" y="75"/>
                  </a:cxn>
                  <a:cxn ang="0">
                    <a:pos x="784" y="50"/>
                  </a:cxn>
                  <a:cxn ang="0">
                    <a:pos x="751" y="23"/>
                  </a:cxn>
                  <a:cxn ang="0">
                    <a:pos x="736" y="50"/>
                  </a:cxn>
                  <a:cxn ang="0">
                    <a:pos x="751" y="75"/>
                  </a:cxn>
                  <a:cxn ang="0">
                    <a:pos x="676" y="131"/>
                  </a:cxn>
                  <a:cxn ang="0">
                    <a:pos x="725" y="168"/>
                  </a:cxn>
                  <a:cxn ang="0">
                    <a:pos x="719" y="143"/>
                  </a:cxn>
                  <a:cxn ang="0">
                    <a:pos x="709" y="0"/>
                  </a:cxn>
                  <a:cxn ang="0">
                    <a:pos x="676" y="131"/>
                  </a:cxn>
                  <a:cxn ang="0">
                    <a:pos x="617" y="85"/>
                  </a:cxn>
                  <a:cxn ang="0">
                    <a:pos x="586" y="103"/>
                  </a:cxn>
                  <a:cxn ang="0">
                    <a:pos x="577" y="105"/>
                  </a:cxn>
                  <a:cxn ang="0">
                    <a:pos x="611" y="119"/>
                  </a:cxn>
                  <a:cxn ang="0">
                    <a:pos x="602" y="47"/>
                  </a:cxn>
                  <a:cxn ang="0">
                    <a:pos x="599" y="172"/>
                  </a:cxn>
                  <a:cxn ang="0">
                    <a:pos x="649" y="135"/>
                  </a:cxn>
                  <a:cxn ang="0">
                    <a:pos x="581" y="133"/>
                  </a:cxn>
                  <a:cxn ang="0">
                    <a:pos x="611" y="119"/>
                  </a:cxn>
                  <a:cxn ang="0">
                    <a:pos x="532" y="50"/>
                  </a:cxn>
                  <a:cxn ang="0">
                    <a:pos x="479" y="134"/>
                  </a:cxn>
                  <a:cxn ang="0">
                    <a:pos x="428" y="50"/>
                  </a:cxn>
                  <a:cxn ang="0">
                    <a:pos x="386" y="50"/>
                  </a:cxn>
                  <a:cxn ang="0">
                    <a:pos x="390" y="169"/>
                  </a:cxn>
                  <a:cxn ang="0">
                    <a:pos x="442" y="97"/>
                  </a:cxn>
                  <a:cxn ang="0">
                    <a:pos x="494" y="169"/>
                  </a:cxn>
                  <a:cxn ang="0">
                    <a:pos x="189" y="66"/>
                  </a:cxn>
                  <a:cxn ang="0">
                    <a:pos x="159" y="50"/>
                  </a:cxn>
                  <a:cxn ang="0">
                    <a:pos x="192" y="169"/>
                  </a:cxn>
                  <a:cxn ang="0">
                    <a:pos x="214" y="74"/>
                  </a:cxn>
                  <a:cxn ang="0">
                    <a:pos x="230" y="107"/>
                  </a:cxn>
                  <a:cxn ang="0">
                    <a:pos x="263" y="169"/>
                  </a:cxn>
                  <a:cxn ang="0">
                    <a:pos x="285" y="74"/>
                  </a:cxn>
                  <a:cxn ang="0">
                    <a:pos x="300" y="107"/>
                  </a:cxn>
                  <a:cxn ang="0">
                    <a:pos x="333" y="169"/>
                  </a:cxn>
                  <a:cxn ang="0">
                    <a:pos x="329" y="68"/>
                  </a:cxn>
                  <a:cxn ang="0">
                    <a:pos x="258" y="68"/>
                  </a:cxn>
                  <a:cxn ang="0">
                    <a:pos x="34" y="6"/>
                  </a:cxn>
                  <a:cxn ang="0">
                    <a:pos x="0" y="111"/>
                  </a:cxn>
                  <a:cxn ang="0">
                    <a:pos x="125" y="111"/>
                  </a:cxn>
                  <a:cxn ang="0">
                    <a:pos x="90" y="6"/>
                  </a:cxn>
                  <a:cxn ang="0">
                    <a:pos x="62" y="144"/>
                  </a:cxn>
                  <a:cxn ang="0">
                    <a:pos x="34" y="6"/>
                  </a:cxn>
                </a:cxnLst>
                <a:rect l="0" t="0" r="r" b="b"/>
                <a:pathLst>
                  <a:path w="815" h="172">
                    <a:moveTo>
                      <a:pt x="751" y="130"/>
                    </a:moveTo>
                    <a:cubicBezTo>
                      <a:pt x="751" y="157"/>
                      <a:pt x="762" y="172"/>
                      <a:pt x="790" y="172"/>
                    </a:cubicBezTo>
                    <a:cubicBezTo>
                      <a:pt x="802" y="172"/>
                      <a:pt x="812" y="169"/>
                      <a:pt x="815" y="168"/>
                    </a:cubicBezTo>
                    <a:cubicBezTo>
                      <a:pt x="815" y="142"/>
                      <a:pt x="815" y="142"/>
                      <a:pt x="815" y="142"/>
                    </a:cubicBezTo>
                    <a:cubicBezTo>
                      <a:pt x="810" y="144"/>
                      <a:pt x="804" y="145"/>
                      <a:pt x="798" y="145"/>
                    </a:cubicBezTo>
                    <a:cubicBezTo>
                      <a:pt x="788" y="145"/>
                      <a:pt x="784" y="142"/>
                      <a:pt x="784" y="128"/>
                    </a:cubicBezTo>
                    <a:cubicBezTo>
                      <a:pt x="784" y="75"/>
                      <a:pt x="784" y="75"/>
                      <a:pt x="784" y="75"/>
                    </a:cubicBezTo>
                    <a:cubicBezTo>
                      <a:pt x="811" y="75"/>
                      <a:pt x="811" y="75"/>
                      <a:pt x="811" y="75"/>
                    </a:cubicBezTo>
                    <a:cubicBezTo>
                      <a:pt x="811" y="50"/>
                      <a:pt x="811" y="50"/>
                      <a:pt x="811" y="50"/>
                    </a:cubicBezTo>
                    <a:cubicBezTo>
                      <a:pt x="784" y="50"/>
                      <a:pt x="784" y="50"/>
                      <a:pt x="784" y="50"/>
                    </a:cubicBezTo>
                    <a:cubicBezTo>
                      <a:pt x="784" y="15"/>
                      <a:pt x="784" y="15"/>
                      <a:pt x="784" y="15"/>
                    </a:cubicBezTo>
                    <a:cubicBezTo>
                      <a:pt x="766" y="17"/>
                      <a:pt x="754" y="22"/>
                      <a:pt x="751" y="23"/>
                    </a:cubicBezTo>
                    <a:cubicBezTo>
                      <a:pt x="751" y="50"/>
                      <a:pt x="751" y="50"/>
                      <a:pt x="751" y="50"/>
                    </a:cubicBezTo>
                    <a:cubicBezTo>
                      <a:pt x="736" y="50"/>
                      <a:pt x="736" y="50"/>
                      <a:pt x="736" y="50"/>
                    </a:cubicBezTo>
                    <a:cubicBezTo>
                      <a:pt x="736" y="75"/>
                      <a:pt x="736" y="75"/>
                      <a:pt x="736" y="75"/>
                    </a:cubicBezTo>
                    <a:cubicBezTo>
                      <a:pt x="751" y="75"/>
                      <a:pt x="751" y="75"/>
                      <a:pt x="751" y="75"/>
                    </a:cubicBezTo>
                    <a:lnTo>
                      <a:pt x="751" y="130"/>
                    </a:lnTo>
                    <a:close/>
                    <a:moveTo>
                      <a:pt x="676" y="131"/>
                    </a:moveTo>
                    <a:cubicBezTo>
                      <a:pt x="676" y="159"/>
                      <a:pt x="686" y="170"/>
                      <a:pt x="708" y="170"/>
                    </a:cubicBezTo>
                    <a:cubicBezTo>
                      <a:pt x="715" y="170"/>
                      <a:pt x="722" y="169"/>
                      <a:pt x="725" y="168"/>
                    </a:cubicBezTo>
                    <a:cubicBezTo>
                      <a:pt x="725" y="143"/>
                      <a:pt x="725" y="143"/>
                      <a:pt x="725" y="143"/>
                    </a:cubicBezTo>
                    <a:cubicBezTo>
                      <a:pt x="719" y="143"/>
                      <a:pt x="719" y="143"/>
                      <a:pt x="719" y="143"/>
                    </a:cubicBezTo>
                    <a:cubicBezTo>
                      <a:pt x="712" y="143"/>
                      <a:pt x="709" y="140"/>
                      <a:pt x="709" y="129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676" y="0"/>
                      <a:pt x="676" y="0"/>
                      <a:pt x="676" y="0"/>
                    </a:cubicBezTo>
                    <a:lnTo>
                      <a:pt x="676" y="131"/>
                    </a:lnTo>
                    <a:close/>
                    <a:moveTo>
                      <a:pt x="602" y="73"/>
                    </a:moveTo>
                    <a:cubicBezTo>
                      <a:pt x="611" y="73"/>
                      <a:pt x="617" y="78"/>
                      <a:pt x="617" y="85"/>
                    </a:cubicBezTo>
                    <a:cubicBezTo>
                      <a:pt x="617" y="92"/>
                      <a:pt x="612" y="97"/>
                      <a:pt x="601" y="99"/>
                    </a:cubicBezTo>
                    <a:cubicBezTo>
                      <a:pt x="586" y="103"/>
                      <a:pt x="586" y="103"/>
                      <a:pt x="586" y="103"/>
                    </a:cubicBezTo>
                    <a:cubicBezTo>
                      <a:pt x="581" y="105"/>
                      <a:pt x="578" y="106"/>
                      <a:pt x="577" y="108"/>
                    </a:cubicBezTo>
                    <a:cubicBezTo>
                      <a:pt x="577" y="105"/>
                      <a:pt x="577" y="105"/>
                      <a:pt x="577" y="105"/>
                    </a:cubicBezTo>
                    <a:cubicBezTo>
                      <a:pt x="577" y="86"/>
                      <a:pt x="586" y="73"/>
                      <a:pt x="602" y="73"/>
                    </a:cubicBezTo>
                    <a:moveTo>
                      <a:pt x="611" y="119"/>
                    </a:moveTo>
                    <a:cubicBezTo>
                      <a:pt x="637" y="113"/>
                      <a:pt x="650" y="105"/>
                      <a:pt x="650" y="83"/>
                    </a:cubicBezTo>
                    <a:cubicBezTo>
                      <a:pt x="650" y="63"/>
                      <a:pt x="635" y="47"/>
                      <a:pt x="602" y="47"/>
                    </a:cubicBezTo>
                    <a:cubicBezTo>
                      <a:pt x="567" y="47"/>
                      <a:pt x="544" y="72"/>
                      <a:pt x="544" y="109"/>
                    </a:cubicBezTo>
                    <a:cubicBezTo>
                      <a:pt x="544" y="147"/>
                      <a:pt x="562" y="172"/>
                      <a:pt x="599" y="172"/>
                    </a:cubicBezTo>
                    <a:cubicBezTo>
                      <a:pt x="620" y="172"/>
                      <a:pt x="638" y="168"/>
                      <a:pt x="649" y="161"/>
                    </a:cubicBezTo>
                    <a:cubicBezTo>
                      <a:pt x="649" y="135"/>
                      <a:pt x="649" y="135"/>
                      <a:pt x="649" y="135"/>
                    </a:cubicBezTo>
                    <a:cubicBezTo>
                      <a:pt x="634" y="141"/>
                      <a:pt x="613" y="146"/>
                      <a:pt x="599" y="146"/>
                    </a:cubicBezTo>
                    <a:cubicBezTo>
                      <a:pt x="586" y="146"/>
                      <a:pt x="581" y="138"/>
                      <a:pt x="581" y="133"/>
                    </a:cubicBezTo>
                    <a:cubicBezTo>
                      <a:pt x="581" y="128"/>
                      <a:pt x="584" y="125"/>
                      <a:pt x="590" y="124"/>
                    </a:cubicBezTo>
                    <a:lnTo>
                      <a:pt x="611" y="119"/>
                    </a:lnTo>
                    <a:close/>
                    <a:moveTo>
                      <a:pt x="494" y="169"/>
                    </a:moveTo>
                    <a:cubicBezTo>
                      <a:pt x="508" y="141"/>
                      <a:pt x="523" y="92"/>
                      <a:pt x="532" y="50"/>
                    </a:cubicBezTo>
                    <a:cubicBezTo>
                      <a:pt x="498" y="50"/>
                      <a:pt x="498" y="50"/>
                      <a:pt x="498" y="50"/>
                    </a:cubicBezTo>
                    <a:cubicBezTo>
                      <a:pt x="492" y="83"/>
                      <a:pt x="485" y="116"/>
                      <a:pt x="479" y="134"/>
                    </a:cubicBezTo>
                    <a:cubicBezTo>
                      <a:pt x="472" y="116"/>
                      <a:pt x="463" y="83"/>
                      <a:pt x="456" y="50"/>
                    </a:cubicBezTo>
                    <a:cubicBezTo>
                      <a:pt x="428" y="50"/>
                      <a:pt x="428" y="50"/>
                      <a:pt x="428" y="50"/>
                    </a:cubicBezTo>
                    <a:cubicBezTo>
                      <a:pt x="421" y="83"/>
                      <a:pt x="412" y="116"/>
                      <a:pt x="405" y="134"/>
                    </a:cubicBezTo>
                    <a:cubicBezTo>
                      <a:pt x="399" y="116"/>
                      <a:pt x="392" y="83"/>
                      <a:pt x="386" y="50"/>
                    </a:cubicBezTo>
                    <a:cubicBezTo>
                      <a:pt x="352" y="50"/>
                      <a:pt x="352" y="50"/>
                      <a:pt x="352" y="50"/>
                    </a:cubicBezTo>
                    <a:cubicBezTo>
                      <a:pt x="361" y="92"/>
                      <a:pt x="376" y="141"/>
                      <a:pt x="390" y="169"/>
                    </a:cubicBezTo>
                    <a:cubicBezTo>
                      <a:pt x="420" y="169"/>
                      <a:pt x="420" y="169"/>
                      <a:pt x="420" y="169"/>
                    </a:cubicBezTo>
                    <a:cubicBezTo>
                      <a:pt x="429" y="146"/>
                      <a:pt x="439" y="112"/>
                      <a:pt x="442" y="97"/>
                    </a:cubicBezTo>
                    <a:cubicBezTo>
                      <a:pt x="445" y="112"/>
                      <a:pt x="455" y="146"/>
                      <a:pt x="465" y="169"/>
                    </a:cubicBezTo>
                    <a:lnTo>
                      <a:pt x="494" y="169"/>
                    </a:lnTo>
                    <a:close/>
                    <a:moveTo>
                      <a:pt x="224" y="47"/>
                    </a:moveTo>
                    <a:cubicBezTo>
                      <a:pt x="207" y="47"/>
                      <a:pt x="194" y="56"/>
                      <a:pt x="189" y="66"/>
                    </a:cubicBezTo>
                    <a:cubicBezTo>
                      <a:pt x="189" y="63"/>
                      <a:pt x="188" y="55"/>
                      <a:pt x="187" y="5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69"/>
                      <a:pt x="159" y="169"/>
                      <a:pt x="159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192" y="83"/>
                      <a:pt x="200" y="74"/>
                      <a:pt x="214" y="74"/>
                    </a:cubicBezTo>
                    <a:cubicBezTo>
                      <a:pt x="221" y="74"/>
                      <a:pt x="226" y="78"/>
                      <a:pt x="228" y="84"/>
                    </a:cubicBezTo>
                    <a:cubicBezTo>
                      <a:pt x="230" y="90"/>
                      <a:pt x="230" y="95"/>
                      <a:pt x="230" y="107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3" y="109"/>
                      <a:pt x="263" y="109"/>
                      <a:pt x="263" y="109"/>
                    </a:cubicBezTo>
                    <a:cubicBezTo>
                      <a:pt x="263" y="84"/>
                      <a:pt x="270" y="74"/>
                      <a:pt x="285" y="74"/>
                    </a:cubicBezTo>
                    <a:cubicBezTo>
                      <a:pt x="292" y="74"/>
                      <a:pt x="296" y="78"/>
                      <a:pt x="298" y="84"/>
                    </a:cubicBezTo>
                    <a:cubicBezTo>
                      <a:pt x="300" y="90"/>
                      <a:pt x="300" y="95"/>
                      <a:pt x="300" y="107"/>
                    </a:cubicBezTo>
                    <a:cubicBezTo>
                      <a:pt x="300" y="169"/>
                      <a:pt x="300" y="169"/>
                      <a:pt x="300" y="169"/>
                    </a:cubicBezTo>
                    <a:cubicBezTo>
                      <a:pt x="333" y="169"/>
                      <a:pt x="333" y="169"/>
                      <a:pt x="333" y="169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3" y="86"/>
                      <a:pt x="332" y="76"/>
                      <a:pt x="329" y="68"/>
                    </a:cubicBezTo>
                    <a:cubicBezTo>
                      <a:pt x="323" y="54"/>
                      <a:pt x="310" y="47"/>
                      <a:pt x="294" y="47"/>
                    </a:cubicBezTo>
                    <a:cubicBezTo>
                      <a:pt x="277" y="47"/>
                      <a:pt x="264" y="57"/>
                      <a:pt x="258" y="68"/>
                    </a:cubicBezTo>
                    <a:cubicBezTo>
                      <a:pt x="253" y="54"/>
                      <a:pt x="240" y="47"/>
                      <a:pt x="224" y="47"/>
                    </a:cubicBezTo>
                    <a:moveTo>
                      <a:pt x="34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50"/>
                      <a:pt x="24" y="172"/>
                      <a:pt x="62" y="172"/>
                    </a:cubicBezTo>
                    <a:cubicBezTo>
                      <a:pt x="100" y="172"/>
                      <a:pt x="125" y="150"/>
                      <a:pt x="125" y="111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109"/>
                      <a:pt x="90" y="109"/>
                      <a:pt x="90" y="109"/>
                    </a:cubicBezTo>
                    <a:cubicBezTo>
                      <a:pt x="90" y="131"/>
                      <a:pt x="80" y="144"/>
                      <a:pt x="62" y="144"/>
                    </a:cubicBezTo>
                    <a:cubicBezTo>
                      <a:pt x="44" y="144"/>
                      <a:pt x="34" y="131"/>
                      <a:pt x="34" y="109"/>
                    </a:cubicBez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18276888" y="27709814"/>
                <a:ext cx="720725" cy="695325"/>
              </a:xfrm>
              <a:custGeom>
                <a:avLst/>
                <a:gdLst/>
                <a:ahLst/>
                <a:cxnLst>
                  <a:cxn ang="0">
                    <a:pos x="63" y="87"/>
                  </a:cxn>
                  <a:cxn ang="0">
                    <a:pos x="4" y="81"/>
                  </a:cxn>
                  <a:cxn ang="0">
                    <a:pos x="0" y="112"/>
                  </a:cxn>
                  <a:cxn ang="0">
                    <a:pos x="81" y="219"/>
                  </a:cxn>
                  <a:cxn ang="0">
                    <a:pos x="81" y="219"/>
                  </a:cxn>
                  <a:cxn ang="0">
                    <a:pos x="105" y="141"/>
                  </a:cxn>
                  <a:cxn ang="0">
                    <a:pos x="99" y="103"/>
                  </a:cxn>
                  <a:cxn ang="0">
                    <a:pos x="63" y="87"/>
                  </a:cxn>
                  <a:cxn ang="0">
                    <a:pos x="190" y="72"/>
                  </a:cxn>
                  <a:cxn ang="0">
                    <a:pos x="220" y="73"/>
                  </a:cxn>
                  <a:cxn ang="0">
                    <a:pos x="113" y="0"/>
                  </a:cxn>
                  <a:cxn ang="0">
                    <a:pos x="7" y="73"/>
                  </a:cxn>
                  <a:cxn ang="0">
                    <a:pos x="37" y="72"/>
                  </a:cxn>
                  <a:cxn ang="0">
                    <a:pos x="95" y="64"/>
                  </a:cxn>
                  <a:cxn ang="0">
                    <a:pos x="109" y="60"/>
                  </a:cxn>
                  <a:cxn ang="0">
                    <a:pos x="96" y="42"/>
                  </a:cxn>
                  <a:cxn ang="0">
                    <a:pos x="114" y="24"/>
                  </a:cxn>
                  <a:cxn ang="0">
                    <a:pos x="132" y="42"/>
                  </a:cxn>
                  <a:cxn ang="0">
                    <a:pos x="117" y="60"/>
                  </a:cxn>
                  <a:cxn ang="0">
                    <a:pos x="131" y="64"/>
                  </a:cxn>
                  <a:cxn ang="0">
                    <a:pos x="190" y="72"/>
                  </a:cxn>
                  <a:cxn ang="0">
                    <a:pos x="227" y="112"/>
                  </a:cxn>
                  <a:cxn ang="0">
                    <a:pos x="223" y="82"/>
                  </a:cxn>
                  <a:cxn ang="0">
                    <a:pos x="222" y="82"/>
                  </a:cxn>
                  <a:cxn ang="0">
                    <a:pos x="163" y="87"/>
                  </a:cxn>
                  <a:cxn ang="0">
                    <a:pos x="127" y="103"/>
                  </a:cxn>
                  <a:cxn ang="0">
                    <a:pos x="121" y="141"/>
                  </a:cxn>
                  <a:cxn ang="0">
                    <a:pos x="145" y="219"/>
                  </a:cxn>
                  <a:cxn ang="0">
                    <a:pos x="145" y="219"/>
                  </a:cxn>
                  <a:cxn ang="0">
                    <a:pos x="227" y="112"/>
                  </a:cxn>
                </a:cxnLst>
                <a:rect l="0" t="0" r="r" b="b"/>
                <a:pathLst>
                  <a:path w="227" h="219">
                    <a:moveTo>
                      <a:pt x="63" y="87"/>
                    </a:moveTo>
                    <a:cubicBezTo>
                      <a:pt x="42" y="85"/>
                      <a:pt x="26" y="83"/>
                      <a:pt x="4" y="81"/>
                    </a:cubicBezTo>
                    <a:cubicBezTo>
                      <a:pt x="1" y="91"/>
                      <a:pt x="0" y="101"/>
                      <a:pt x="0" y="112"/>
                    </a:cubicBezTo>
                    <a:cubicBezTo>
                      <a:pt x="0" y="162"/>
                      <a:pt x="34" y="205"/>
                      <a:pt x="81" y="219"/>
                    </a:cubicBezTo>
                    <a:cubicBezTo>
                      <a:pt x="81" y="219"/>
                      <a:pt x="81" y="219"/>
                      <a:pt x="81" y="219"/>
                    </a:cubicBezTo>
                    <a:cubicBezTo>
                      <a:pt x="98" y="193"/>
                      <a:pt x="101" y="171"/>
                      <a:pt x="105" y="141"/>
                    </a:cubicBezTo>
                    <a:cubicBezTo>
                      <a:pt x="106" y="129"/>
                      <a:pt x="106" y="114"/>
                      <a:pt x="99" y="103"/>
                    </a:cubicBezTo>
                    <a:cubicBezTo>
                      <a:pt x="92" y="92"/>
                      <a:pt x="76" y="87"/>
                      <a:pt x="63" y="87"/>
                    </a:cubicBezTo>
                    <a:moveTo>
                      <a:pt x="190" y="72"/>
                    </a:moveTo>
                    <a:cubicBezTo>
                      <a:pt x="199" y="73"/>
                      <a:pt x="220" y="73"/>
                      <a:pt x="220" y="73"/>
                    </a:cubicBezTo>
                    <a:cubicBezTo>
                      <a:pt x="204" y="30"/>
                      <a:pt x="163" y="0"/>
                      <a:pt x="113" y="0"/>
                    </a:cubicBezTo>
                    <a:cubicBezTo>
                      <a:pt x="64" y="0"/>
                      <a:pt x="23" y="30"/>
                      <a:pt x="7" y="73"/>
                    </a:cubicBezTo>
                    <a:cubicBezTo>
                      <a:pt x="15" y="75"/>
                      <a:pt x="27" y="72"/>
                      <a:pt x="37" y="72"/>
                    </a:cubicBezTo>
                    <a:cubicBezTo>
                      <a:pt x="54" y="69"/>
                      <a:pt x="77" y="67"/>
                      <a:pt x="95" y="64"/>
                    </a:cubicBezTo>
                    <a:cubicBezTo>
                      <a:pt x="100" y="64"/>
                      <a:pt x="105" y="63"/>
                      <a:pt x="109" y="60"/>
                    </a:cubicBezTo>
                    <a:cubicBezTo>
                      <a:pt x="102" y="58"/>
                      <a:pt x="96" y="51"/>
                      <a:pt x="96" y="42"/>
                    </a:cubicBezTo>
                    <a:cubicBezTo>
                      <a:pt x="96" y="32"/>
                      <a:pt x="104" y="24"/>
                      <a:pt x="114" y="24"/>
                    </a:cubicBezTo>
                    <a:cubicBezTo>
                      <a:pt x="124" y="24"/>
                      <a:pt x="132" y="32"/>
                      <a:pt x="132" y="42"/>
                    </a:cubicBezTo>
                    <a:cubicBezTo>
                      <a:pt x="132" y="51"/>
                      <a:pt x="125" y="58"/>
                      <a:pt x="117" y="60"/>
                    </a:cubicBezTo>
                    <a:cubicBezTo>
                      <a:pt x="121" y="63"/>
                      <a:pt x="126" y="64"/>
                      <a:pt x="131" y="64"/>
                    </a:cubicBezTo>
                    <a:cubicBezTo>
                      <a:pt x="150" y="67"/>
                      <a:pt x="172" y="69"/>
                      <a:pt x="190" y="72"/>
                    </a:cubicBezTo>
                    <a:moveTo>
                      <a:pt x="227" y="112"/>
                    </a:moveTo>
                    <a:cubicBezTo>
                      <a:pt x="227" y="101"/>
                      <a:pt x="226" y="91"/>
                      <a:pt x="223" y="82"/>
                    </a:cubicBezTo>
                    <a:cubicBezTo>
                      <a:pt x="222" y="82"/>
                      <a:pt x="222" y="82"/>
                      <a:pt x="222" y="82"/>
                    </a:cubicBezTo>
                    <a:cubicBezTo>
                      <a:pt x="200" y="83"/>
                      <a:pt x="184" y="85"/>
                      <a:pt x="163" y="87"/>
                    </a:cubicBezTo>
                    <a:cubicBezTo>
                      <a:pt x="150" y="87"/>
                      <a:pt x="134" y="92"/>
                      <a:pt x="127" y="103"/>
                    </a:cubicBezTo>
                    <a:cubicBezTo>
                      <a:pt x="120" y="114"/>
                      <a:pt x="120" y="129"/>
                      <a:pt x="121" y="141"/>
                    </a:cubicBezTo>
                    <a:cubicBezTo>
                      <a:pt x="125" y="171"/>
                      <a:pt x="128" y="193"/>
                      <a:pt x="145" y="219"/>
                    </a:cubicBezTo>
                    <a:cubicBezTo>
                      <a:pt x="145" y="219"/>
                      <a:pt x="145" y="219"/>
                      <a:pt x="145" y="219"/>
                    </a:cubicBezTo>
                    <a:cubicBezTo>
                      <a:pt x="192" y="206"/>
                      <a:pt x="227" y="163"/>
                      <a:pt x="227" y="112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161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5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19" y="180000"/>
            <a:ext cx="11833200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9" y="6594478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8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554567" y="6597353"/>
            <a:ext cx="8640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952D7F81-B9DA-4984-BAF2-50C71F605EF3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18567" y="6597353"/>
            <a:ext cx="89567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3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1"/>
            <a:ext cx="177600" cy="734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9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19" y="180000"/>
            <a:ext cx="11833200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9" y="6594478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8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554567" y="6597353"/>
            <a:ext cx="8640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041D6D76-85D4-4FAA-88E4-DB94A91FB889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18567" y="6597353"/>
            <a:ext cx="89567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3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1"/>
            <a:ext cx="177600" cy="7346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4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19" y="180000"/>
            <a:ext cx="11833200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9" y="6594478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8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554567" y="6597353"/>
            <a:ext cx="8640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A4C86B3E-C4B5-441D-BB34-EF6E4CDABBAA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18567" y="6597353"/>
            <a:ext cx="89567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3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1"/>
            <a:ext cx="177600" cy="7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31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accent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chemeClr val="accent4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2116" y="-3175"/>
            <a:ext cx="12187767" cy="6858000"/>
          </a:xfrm>
          <a:prstGeom prst="rect">
            <a:avLst/>
          </a:prstGeom>
          <a:solidFill>
            <a:srgbClr val="F0F1F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2119" y="0"/>
            <a:ext cx="12187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79919" y="180000"/>
            <a:ext cx="11833200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2119" y="6594478"/>
            <a:ext cx="12187767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51999" y="473828"/>
            <a:ext cx="11040000" cy="6082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554567" y="6597353"/>
            <a:ext cx="864000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2EAAC714-024B-4770-84EB-7ACC72A8CB41}" type="datetime1">
              <a:rPr lang="de-DE" smtClean="0"/>
              <a:t>28.01.2019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418567" y="6597353"/>
            <a:ext cx="89567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/ Hier steht der Veranstaltungstitel in 12 Punkt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822693" y="6597353"/>
            <a:ext cx="74301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41"/>
            <a:ext cx="177600" cy="734637"/>
          </a:xfrm>
          <a:prstGeom prst="rect">
            <a:avLst/>
          </a:prstGeom>
          <a:solidFill>
            <a:srgbClr val="830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2000" y="1497600"/>
            <a:ext cx="11040000" cy="48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6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rgbClr val="CE1F5E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2pPr>
      <a:lvl3pPr marL="162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CE1F5E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3pPr>
      <a:lvl4pPr marL="324000" indent="-162000" algn="l" defTabSz="914400" rtl="0" eaLnBrk="1" latinLnBrk="0" hangingPunct="1">
        <a:lnSpc>
          <a:spcPct val="120000"/>
        </a:lnSpc>
        <a:spcBef>
          <a:spcPts val="0"/>
        </a:spcBef>
        <a:buClr>
          <a:srgbClr val="4B4B4D"/>
        </a:buClr>
        <a:buSzPct val="110000"/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4pPr>
      <a:lvl5pPr marL="504000" indent="-180000" algn="l" defTabSz="914400" rtl="0" eaLnBrk="1" latinLnBrk="0" hangingPunct="1">
        <a:lnSpc>
          <a:spcPct val="120000"/>
        </a:lnSpc>
        <a:spcBef>
          <a:spcPts val="0"/>
        </a:spcBef>
        <a:buFont typeface="Symbol" panose="05050102010706020507" pitchFamily="18" charset="2"/>
        <a:buChar char="-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abc.europa.eu/w/browse/11698888-8994-4cb3-a579-0a251dc37ed3" TargetMode="External"/><Relationship Id="rId7" Type="http://schemas.openxmlformats.org/officeDocument/2006/relationships/hyperlink" Target="https://www.surveymonkey.de/r/KVJPF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urveymonkey.de/r/G2KV7H8" TargetMode="External"/><Relationship Id="rId5" Type="http://schemas.openxmlformats.org/officeDocument/2006/relationships/hyperlink" Target="https://circabc.europa.eu/w/browse/36b5a234-b1da-485d-be87-89448d87f8bf" TargetMode="External"/><Relationship Id="rId4" Type="http://schemas.openxmlformats.org/officeDocument/2006/relationships/hyperlink" Target="https://circabc.europa.eu/w/browse/6cc96afc-e55f-4ef6-b6ef-f4983d28f2b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WG Chemicals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EU-Net Sitzung am 28. Januar 2019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Arbeitsschwerpunkte in </a:t>
            </a:r>
            <a:r>
              <a:rPr lang="de-DE" sz="3600" dirty="0"/>
              <a:t>2019</a:t>
            </a:r>
          </a:p>
        </p:txBody>
      </p:sp>
      <p:pic>
        <p:nvPicPr>
          <p:cNvPr id="6" name="Picture 3" descr="C:\Users\wycisk\Desktop\Logo-MULNV-Farbig_RGB_NE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5517232"/>
            <a:ext cx="5449730" cy="953703"/>
          </a:xfrm>
          <a:prstGeom prst="rect">
            <a:avLst/>
          </a:prstGeom>
          <a:solidFill>
            <a:schemeClr val="bg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101454"/>
              </p:ext>
            </p:extLst>
          </p:nvPr>
        </p:nvGraphicFramePr>
        <p:xfrm>
          <a:off x="2188457" y="1485650"/>
          <a:ext cx="7741003" cy="406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335360" y="406402"/>
            <a:ext cx="10972800" cy="606425"/>
          </a:xfrm>
        </p:spPr>
        <p:txBody>
          <a:bodyPr/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with crustaceans or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molluscs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bioindicators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of PAH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pollution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52451" y="1348580"/>
            <a:ext cx="11013016" cy="5249070"/>
          </a:xfrm>
        </p:spPr>
        <p:txBody>
          <a:bodyPr>
            <a:normAutofit/>
          </a:bodyPr>
          <a:lstStyle/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GB" b="0" cap="none" dirty="0" smtClean="0"/>
          </a:p>
          <a:p>
            <a:endParaRPr lang="en-GB" b="0" cap="none" dirty="0"/>
          </a:p>
          <a:p>
            <a:endParaRPr lang="de-DE" b="0" cap="none" dirty="0"/>
          </a:p>
          <a:p>
            <a:endParaRPr lang="en-GB" b="0" cap="none" dirty="0"/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" name="Textfeld 1"/>
          <p:cNvSpPr txBox="1"/>
          <p:nvPr/>
        </p:nvSpPr>
        <p:spPr>
          <a:xfrm>
            <a:off x="940319" y="1600264"/>
            <a:ext cx="2496277" cy="10067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lack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"/>
          <p:cNvSpPr txBox="1"/>
          <p:nvPr/>
        </p:nvSpPr>
        <p:spPr>
          <a:xfrm>
            <a:off x="7457696" y="5052210"/>
            <a:ext cx="3168352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623392" y="4728174"/>
            <a:ext cx="3264363" cy="64807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8571488" y="2592791"/>
            <a:ext cx="2592288" cy="64807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79324"/>
              </p:ext>
            </p:extLst>
          </p:nvPr>
        </p:nvGraphicFramePr>
        <p:xfrm>
          <a:off x="1212850" y="1000804"/>
          <a:ext cx="9380141" cy="457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417181" y="319065"/>
            <a:ext cx="10972800" cy="606425"/>
          </a:xfrm>
        </p:spPr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ercentage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of all water bodies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monitored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biota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52451" y="1348580"/>
            <a:ext cx="11013016" cy="5249070"/>
          </a:xfrm>
        </p:spPr>
        <p:txBody>
          <a:bodyPr>
            <a:normAutofit/>
          </a:bodyPr>
          <a:lstStyle/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GB" b="0" cap="none" dirty="0" smtClean="0"/>
          </a:p>
          <a:p>
            <a:endParaRPr lang="en-GB" b="0" cap="none" dirty="0"/>
          </a:p>
          <a:p>
            <a:endParaRPr lang="de-DE" b="0" cap="none" dirty="0"/>
          </a:p>
          <a:p>
            <a:endParaRPr lang="en-GB" b="0" cap="none" dirty="0"/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1871133" y="2334500"/>
            <a:ext cx="2112235" cy="9361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4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9431"/>
              </p:ext>
            </p:extLst>
          </p:nvPr>
        </p:nvGraphicFramePr>
        <p:xfrm>
          <a:off x="1251696" y="1011089"/>
          <a:ext cx="8352928" cy="447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63761" y="404664"/>
            <a:ext cx="10972800" cy="606425"/>
          </a:xfrm>
        </p:spPr>
        <p:txBody>
          <a:bodyPr/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not biota is monitored, what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matrix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is analyzed instead?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487488" y="3250513"/>
            <a:ext cx="2976331" cy="115212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24785" y="270819"/>
            <a:ext cx="10972800" cy="606425"/>
          </a:xfrm>
        </p:spPr>
        <p:txBody>
          <a:bodyPr/>
          <a:lstStyle/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regarding the practical implementation:</a:t>
            </a:r>
            <a:endParaRPr lang="de-DE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330178"/>
              </p:ext>
            </p:extLst>
          </p:nvPr>
        </p:nvGraphicFramePr>
        <p:xfrm>
          <a:off x="648275" y="980723"/>
          <a:ext cx="10917192" cy="53439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725713"/>
                <a:gridCol w="1191479"/>
              </a:tblGrid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Fish abundance (lack of species, changes in species distribution)  </a:t>
                      </a:r>
                      <a:endParaRPr lang="en-US" sz="1400" u="none" strike="noStrike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accent1"/>
                          </a:solidFill>
                        </a:rPr>
                        <a:t>13</a:t>
                      </a:r>
                      <a:endParaRPr lang="de-DE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Normalisation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of measured data to trophic level  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Analytical </a:t>
                      </a:r>
                      <a:r>
                        <a:rPr lang="de-DE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difficulties</a:t>
                      </a:r>
                      <a:r>
                        <a:rPr lang="de-DE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Conversion of fillet to whole fish data 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Spatial coverage of monitoring stations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Geographical extrapolation of results to less well monitored water bodies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Choice of tissue (muscle tissue or whole fish) 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Species selection (including size/age class representation, trophic level)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Monitoring frequency (at least once every year) 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Normalisation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measured data to lipid content and dry weight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Analysis of individual or pooled samples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Design of the monitoring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(e.g. site selection)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Information on the population of fish present (taxa richness and relative abundance)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de-DE" sz="14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451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Using measured 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chemical concentrations to determine compliance (antilog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of the mean of the log-transformed chemical residue data)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accent2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Capture and measurement of fish species 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de-DE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Preparation</a:t>
                      </a:r>
                      <a:r>
                        <a:rPr lang="de-D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of</a:t>
                      </a:r>
                      <a:r>
                        <a:rPr lang="de-D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fish</a:t>
                      </a:r>
                      <a:r>
                        <a:rPr lang="de-D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samples</a:t>
                      </a:r>
                      <a:r>
                        <a:rPr lang="de-DE" sz="14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endParaRPr lang="de-DE" sz="14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accent2"/>
                          </a:solidFill>
                          <a:latin typeface="+mn-lt"/>
                          <a:cs typeface="+mn-cs"/>
                        </a:rPr>
                        <a:t>1</a:t>
                      </a:r>
                      <a:endParaRPr lang="de-DE" sz="14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328154" y="980724"/>
            <a:ext cx="11240455" cy="197055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6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24785" y="270819"/>
            <a:ext cx="10972800" cy="606425"/>
          </a:xfrm>
        </p:spPr>
        <p:txBody>
          <a:bodyPr/>
          <a:lstStyle/>
          <a:p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Suggestions and ideas for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de-DE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679812"/>
              </p:ext>
            </p:extLst>
          </p:nvPr>
        </p:nvGraphicFramePr>
        <p:xfrm>
          <a:off x="494026" y="1196752"/>
          <a:ext cx="10967963" cy="41452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371748"/>
                <a:gridCol w="596215"/>
              </a:tblGrid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For ubiquitous substances </a:t>
                      </a:r>
                      <a:r>
                        <a:rPr lang="en-US" sz="1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 such as Hg - 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 trend assessment is more relevant than an EQS compliance  assessment. 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de-DE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Workshop </a:t>
                      </a:r>
                      <a:r>
                        <a:rPr lang="en-US" sz="1600" u="none" strike="noStrike" dirty="0">
                          <a:effectLst/>
                        </a:rPr>
                        <a:t>on practical issues regarding the biota monitoring 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16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Sharing of best practice examples, experiences, guidelines or specifications 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Identify </a:t>
                      </a:r>
                      <a:r>
                        <a:rPr lang="en-US" sz="1600" u="none" strike="noStrike" dirty="0">
                          <a:effectLst/>
                        </a:rPr>
                        <a:t>the main factors for a reliable and comparable biota monitoring 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14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Revision </a:t>
                      </a:r>
                      <a:r>
                        <a:rPr lang="en-US" sz="1600" u="none" strike="noStrike" dirty="0">
                          <a:effectLst/>
                        </a:rPr>
                        <a:t>of rules for converting QSs expressed as biota concentrations into equivalent water concentrations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10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Revision </a:t>
                      </a:r>
                      <a:r>
                        <a:rPr lang="en-US" sz="1600" u="none" strike="noStrike" dirty="0">
                          <a:effectLst/>
                        </a:rPr>
                        <a:t>of CIS Guidance Documents No. 27 and/or No. 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Develop </a:t>
                      </a:r>
                      <a:r>
                        <a:rPr lang="en-US" sz="1600" u="none" strike="noStrike" dirty="0">
                          <a:effectLst/>
                        </a:rPr>
                        <a:t>recommendations for best practices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Specify </a:t>
                      </a:r>
                      <a:r>
                        <a:rPr lang="en-US" sz="1600" u="none" strike="noStrike" dirty="0">
                          <a:effectLst/>
                        </a:rPr>
                        <a:t>methodological details recommended in TGD No. 32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335360" y="1124744"/>
            <a:ext cx="11159807" cy="22322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6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24785" y="270819"/>
            <a:ext cx="10972800" cy="606425"/>
          </a:xfrm>
        </p:spPr>
        <p:txBody>
          <a:bodyPr/>
          <a:lstStyle/>
          <a:p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Results and Conclusions:</a:t>
            </a:r>
            <a:endParaRPr lang="de-DE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24786" y="1196752"/>
            <a:ext cx="10056501" cy="48687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 smtClean="0"/>
              <a:t>Our </a:t>
            </a:r>
            <a:r>
              <a:rPr lang="en-US" b="0" cap="none" dirty="0"/>
              <a:t>questions have </a:t>
            </a:r>
            <a:r>
              <a:rPr lang="en-US" b="0" cap="none" dirty="0" smtClean="0"/>
              <a:t>met </a:t>
            </a:r>
            <a:r>
              <a:rPr lang="en-US" b="0" cap="none" dirty="0"/>
              <a:t>high </a:t>
            </a:r>
            <a:r>
              <a:rPr lang="en-US" b="0" cap="none" dirty="0" smtClean="0"/>
              <a:t>interest </a:t>
            </a:r>
            <a:r>
              <a:rPr lang="en-US" b="0" cap="none" dirty="0" smtClean="0">
                <a:sym typeface="Symbol"/>
              </a:rPr>
              <a:t> practical issues related to </a:t>
            </a:r>
            <a:r>
              <a:rPr lang="en-US" b="0" cap="none" dirty="0" smtClean="0"/>
              <a:t>biota </a:t>
            </a:r>
            <a:r>
              <a:rPr lang="en-US" b="0" cap="none" dirty="0"/>
              <a:t>monitoring </a:t>
            </a:r>
            <a:r>
              <a:rPr lang="en-US" b="0" cap="none" dirty="0" smtClean="0"/>
              <a:t>and assessment are </a:t>
            </a:r>
            <a:r>
              <a:rPr lang="en-US" b="0" cap="none" dirty="0"/>
              <a:t>of high EU wide 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 smtClean="0"/>
              <a:t>Practical implementation of the TGD recommendations shows great variability </a:t>
            </a:r>
            <a:r>
              <a:rPr lang="en-US" b="0" cap="none" dirty="0" smtClean="0">
                <a:sym typeface="Symbol"/>
              </a:rPr>
              <a:t> </a:t>
            </a:r>
          </a:p>
          <a:p>
            <a:r>
              <a:rPr lang="en-US" b="0" cap="none" dirty="0">
                <a:sym typeface="Symbol"/>
              </a:rPr>
              <a:t>	</a:t>
            </a:r>
            <a:r>
              <a:rPr lang="en-US" b="0" cap="none" dirty="0" smtClean="0">
                <a:sym typeface="Symbol"/>
              </a:rPr>
              <a:t> </a:t>
            </a:r>
            <a:r>
              <a:rPr lang="en-US" b="0" cap="none" dirty="0">
                <a:sym typeface="Symbol"/>
              </a:rPr>
              <a:t>Need for exchange </a:t>
            </a:r>
            <a:r>
              <a:rPr lang="en-US" b="0" cap="none" dirty="0" smtClean="0">
                <a:sym typeface="Symbol"/>
              </a:rPr>
              <a:t>and sharing of best practices</a:t>
            </a:r>
          </a:p>
          <a:p>
            <a:r>
              <a:rPr lang="en-US" b="0" cap="none" dirty="0" smtClean="0">
                <a:sym typeface="Symbol"/>
              </a:rPr>
              <a:t>	 Identify main </a:t>
            </a:r>
            <a:r>
              <a:rPr lang="en-US" b="0" cap="none" dirty="0">
                <a:sym typeface="Symbol"/>
              </a:rPr>
              <a:t>factors for a reliable and comparable biota </a:t>
            </a:r>
            <a:r>
              <a:rPr lang="en-US" b="0" cap="none" dirty="0" smtClean="0">
                <a:sym typeface="Symbol"/>
              </a:rPr>
              <a:t>monitoring</a:t>
            </a:r>
            <a:br>
              <a:rPr lang="en-US" b="0" cap="none" dirty="0" smtClean="0">
                <a:sym typeface="Symbol"/>
              </a:rPr>
            </a:br>
            <a:r>
              <a:rPr lang="en-US" b="0" cap="none" dirty="0">
                <a:sym typeface="Symbol"/>
              </a:rPr>
              <a:t>	 </a:t>
            </a:r>
            <a:r>
              <a:rPr lang="en-US" b="0" cap="none" dirty="0" smtClean="0">
                <a:sym typeface="Symbol"/>
              </a:rPr>
              <a:t> </a:t>
            </a:r>
            <a:r>
              <a:rPr lang="en-US" b="0" i="1" cap="none" dirty="0" smtClean="0">
                <a:solidFill>
                  <a:schemeClr val="accent4"/>
                </a:solidFill>
                <a:sym typeface="Symbol"/>
              </a:rPr>
              <a:t>adaptation/revision </a:t>
            </a:r>
            <a:r>
              <a:rPr lang="en-US" b="0" i="1" cap="none" dirty="0">
                <a:solidFill>
                  <a:schemeClr val="accent4"/>
                </a:solidFill>
                <a:sym typeface="Symbol"/>
              </a:rPr>
              <a:t>of TGD’s as </a:t>
            </a:r>
            <a:r>
              <a:rPr lang="en-US" b="0" i="1" cap="none" dirty="0" smtClean="0">
                <a:solidFill>
                  <a:schemeClr val="accent4"/>
                </a:solidFill>
                <a:sym typeface="Symbol"/>
              </a:rPr>
              <a:t>appropriate?</a:t>
            </a:r>
          </a:p>
          <a:p>
            <a:endParaRPr lang="en-US" b="0" cap="none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 smtClean="0"/>
              <a:t>Clear </a:t>
            </a:r>
            <a:r>
              <a:rPr lang="en-US" b="0" cap="none" dirty="0"/>
              <a:t>request for </a:t>
            </a:r>
            <a:r>
              <a:rPr lang="en-US" b="0" cap="none" dirty="0" smtClean="0"/>
              <a:t>harmonization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/>
              <a:t>Further </a:t>
            </a:r>
            <a:r>
              <a:rPr lang="en-US" b="0" cap="none" dirty="0" smtClean="0"/>
              <a:t>evaluation </a:t>
            </a:r>
            <a:r>
              <a:rPr lang="en-US" b="0" cap="none" dirty="0"/>
              <a:t>of the questionnaire </a:t>
            </a:r>
            <a:r>
              <a:rPr lang="en-US" b="0" cap="none" dirty="0" smtClean="0"/>
              <a:t>planned – topic next meeting?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Wish to </a:t>
            </a:r>
            <a:r>
              <a:rPr lang="en-US" cap="none" dirty="0" smtClean="0"/>
              <a:t>COM </a:t>
            </a:r>
            <a:r>
              <a:rPr lang="en-US" cap="none" dirty="0"/>
              <a:t>to support those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22397" y="3356992"/>
            <a:ext cx="7157780" cy="1872208"/>
          </a:xfrm>
        </p:spPr>
        <p:txBody>
          <a:bodyPr/>
          <a:lstStyle/>
          <a:p>
            <a:pPr lvl="1"/>
            <a:r>
              <a:rPr lang="de-DE" sz="2400" dirty="0"/>
              <a:t>friederike.vietoris@mulnv.nrw.de</a:t>
            </a:r>
          </a:p>
          <a:p>
            <a:r>
              <a:rPr lang="de-DE" sz="2400" b="0" dirty="0"/>
              <a:t>anja.duffek@uba.de</a:t>
            </a:r>
          </a:p>
          <a:p>
            <a:endParaRPr lang="de-DE" sz="2400" dirty="0"/>
          </a:p>
        </p:txBody>
      </p:sp>
      <p:pic>
        <p:nvPicPr>
          <p:cNvPr id="4" name="Picture 3" descr="C:\Users\wycisk\Desktop\Logo-MULNV-Farbig_RGB_NE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982028" cy="52185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10067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Arbeitsschwerpunkte 2019 – </a:t>
            </a:r>
            <a:r>
              <a:rPr lang="de-DE" dirty="0"/>
              <a:t>2021 zu Fragen des chemischen Monitorings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552000" y="1268760"/>
            <a:ext cx="11391144" cy="4743288"/>
          </a:xfrm>
        </p:spPr>
        <p:txBody>
          <a:bodyPr/>
          <a:lstStyle/>
          <a:p>
            <a:r>
              <a:rPr lang="de-DE" sz="1800" b="0" cap="none" dirty="0" smtClean="0"/>
              <a:t>noch </a:t>
            </a:r>
            <a:r>
              <a:rPr lang="de-DE" sz="1800" b="0" cap="none" dirty="0"/>
              <a:t>nicht abschließend </a:t>
            </a:r>
            <a:r>
              <a:rPr lang="de-DE" sz="1800" b="0" cap="none" dirty="0" smtClean="0"/>
              <a:t>nach Interesse und möglicher Mitarbeit priorisiert: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cap="none" dirty="0" smtClean="0">
                <a:solidFill>
                  <a:schemeClr val="accent1"/>
                </a:solidFill>
              </a:rPr>
              <a:t>Erfahrungsaustausch</a:t>
            </a:r>
            <a:endParaRPr lang="de-DE" sz="1800" b="0" cap="none" dirty="0"/>
          </a:p>
          <a:p>
            <a:pPr marL="609750" lvl="3" indent="-285750"/>
            <a:r>
              <a:rPr lang="en-US" sz="1800" b="0" cap="none" dirty="0" err="1" smtClean="0"/>
              <a:t>Biotamonitoring</a:t>
            </a:r>
            <a:endParaRPr lang="en-US" sz="1800" b="0" cap="none" dirty="0" smtClean="0"/>
          </a:p>
          <a:p>
            <a:pPr marL="609750" lvl="3" indent="-285750"/>
            <a:r>
              <a:rPr lang="en-US" sz="1800" b="0" cap="none" dirty="0" err="1" smtClean="0"/>
              <a:t>Mikroplastik</a:t>
            </a:r>
            <a:r>
              <a:rPr lang="en-US" sz="1800" b="0" cap="none" dirty="0" smtClean="0"/>
              <a:t> und </a:t>
            </a:r>
            <a:r>
              <a:rPr lang="en-US" sz="1800" b="0" cap="none" dirty="0" err="1" smtClean="0"/>
              <a:t>Arzneimittel</a:t>
            </a:r>
            <a:endParaRPr lang="en-US" sz="1800" b="0" cap="none" dirty="0" smtClean="0"/>
          </a:p>
          <a:p>
            <a:pPr marL="609750" lvl="3" indent="-285750"/>
            <a:r>
              <a:rPr lang="en-US" sz="1800" b="0" cap="none" dirty="0" err="1" smtClean="0"/>
              <a:t>Maßnahmenprogramme</a:t>
            </a:r>
            <a:r>
              <a:rPr lang="en-US" sz="1800" b="0" cap="none" dirty="0" smtClean="0"/>
              <a:t> und </a:t>
            </a:r>
            <a:r>
              <a:rPr lang="en-US" sz="1800" b="0" cap="none" dirty="0" err="1" smtClean="0"/>
              <a:t>Ausnahmeregelungen</a:t>
            </a:r>
            <a:r>
              <a:rPr lang="en-US" sz="1800" b="0" cap="none" dirty="0" smtClean="0"/>
              <a:t> </a:t>
            </a:r>
          </a:p>
          <a:p>
            <a:pPr marL="609750" lvl="3" indent="-285750"/>
            <a:r>
              <a:rPr lang="en-US" sz="1800" b="0" cap="none" dirty="0" err="1" smtClean="0"/>
              <a:t>Verbesserte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Bestandsaufnahme</a:t>
            </a:r>
            <a:r>
              <a:rPr lang="en-US" sz="1800" b="0" cap="none" dirty="0" smtClean="0"/>
              <a:t> der </a:t>
            </a:r>
            <a:r>
              <a:rPr lang="en-US" sz="1800" b="0" cap="none" dirty="0" err="1" smtClean="0"/>
              <a:t>Emissionen</a:t>
            </a:r>
            <a:endParaRPr lang="en-US" sz="1800" b="0" cap="none" dirty="0" smtClean="0"/>
          </a:p>
          <a:p>
            <a:pPr lvl="3" indent="0">
              <a:buNone/>
            </a:pPr>
            <a:endParaRPr lang="en-US" sz="800" b="0" cap="none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0" cap="none" dirty="0" err="1" smtClean="0"/>
              <a:t>Weitere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Arbeiten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für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einen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holistischen</a:t>
            </a:r>
            <a:r>
              <a:rPr lang="en-US" sz="1800" b="0" cap="none" dirty="0" smtClean="0"/>
              <a:t> Ansatz </a:t>
            </a:r>
            <a:r>
              <a:rPr lang="en-US" sz="1800" b="0" cap="none" dirty="0" err="1" smtClean="0"/>
              <a:t>gegen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Schadstoffverschmutzung</a:t>
            </a:r>
            <a:r>
              <a:rPr lang="en-US" sz="1800" b="0" cap="none" dirty="0" smtClean="0"/>
              <a:t> (</a:t>
            </a:r>
            <a:r>
              <a:rPr lang="en-US" sz="1800" b="0" cap="none" dirty="0" err="1" smtClean="0"/>
              <a:t>z.B</a:t>
            </a:r>
            <a:r>
              <a:rPr lang="en-US" sz="1800" b="0" cap="none" dirty="0" smtClean="0"/>
              <a:t>. </a:t>
            </a:r>
            <a:r>
              <a:rPr lang="en-US" sz="1800" b="0" cap="none" dirty="0" err="1" smtClean="0"/>
              <a:t>wirkungsbasierte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Methoden</a:t>
            </a:r>
            <a:r>
              <a:rPr lang="en-US" sz="1800" b="0" cap="none" dirty="0" smtClean="0"/>
              <a:t>)</a:t>
            </a:r>
          </a:p>
          <a:p>
            <a:pPr lvl="1"/>
            <a:endParaRPr lang="en-US" sz="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cap="none" dirty="0" err="1" smtClean="0">
                <a:solidFill>
                  <a:schemeClr val="accent1"/>
                </a:solidFill>
              </a:rPr>
              <a:t>Informationsaustausch</a:t>
            </a:r>
            <a:endParaRPr lang="en-US" sz="1800" b="0" cap="none" dirty="0"/>
          </a:p>
          <a:p>
            <a:pPr marL="609750" lvl="3" indent="-285750"/>
            <a:r>
              <a:rPr lang="en-US" sz="1800" b="0" cap="none" dirty="0" err="1" smtClean="0"/>
              <a:t>für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harmonisierte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Umweltqualitätsnormen</a:t>
            </a:r>
            <a:r>
              <a:rPr lang="en-US" sz="1800" b="0" cap="none" dirty="0" smtClean="0"/>
              <a:t> von </a:t>
            </a:r>
            <a:r>
              <a:rPr lang="en-US" sz="1800" b="0" cap="none" dirty="0" err="1" smtClean="0"/>
              <a:t>flussgebietsspezifischen</a:t>
            </a:r>
            <a:r>
              <a:rPr lang="en-US" sz="1800" b="0" cap="none" dirty="0" smtClean="0"/>
              <a:t> </a:t>
            </a:r>
            <a:r>
              <a:rPr lang="en-US" sz="1800" b="0" cap="none" dirty="0" err="1" smtClean="0"/>
              <a:t>Schadstoffen</a:t>
            </a:r>
            <a:endParaRPr lang="en-US" sz="1800" b="0" cap="none" dirty="0" smtClean="0"/>
          </a:p>
          <a:p>
            <a:pPr marL="609750" lvl="3" indent="-285750"/>
            <a:r>
              <a:rPr lang="de-DE" sz="1800" dirty="0" smtClean="0"/>
              <a:t>Verschlechterungsverbot</a:t>
            </a:r>
          </a:p>
          <a:p>
            <a:pPr marL="609750" lvl="3" indent="-285750"/>
            <a:r>
              <a:rPr lang="en-US" sz="1800" dirty="0" err="1" smtClean="0"/>
              <a:t>neue</a:t>
            </a:r>
            <a:r>
              <a:rPr lang="en-US" sz="1800" dirty="0" smtClean="0"/>
              <a:t> </a:t>
            </a:r>
            <a:r>
              <a:rPr lang="en-US" sz="1800" dirty="0" err="1" smtClean="0"/>
              <a:t>analytische</a:t>
            </a:r>
            <a:r>
              <a:rPr lang="en-US" sz="1800" dirty="0" smtClean="0"/>
              <a:t> </a:t>
            </a:r>
            <a:r>
              <a:rPr lang="en-US" sz="1800" dirty="0" err="1" smtClean="0"/>
              <a:t>Methoden</a:t>
            </a:r>
            <a:r>
              <a:rPr lang="en-US" sz="1800" dirty="0" smtClean="0"/>
              <a:t> und </a:t>
            </a:r>
            <a:r>
              <a:rPr lang="en-US" sz="1800" dirty="0" err="1" smtClean="0"/>
              <a:t>Monitoringtechniken</a:t>
            </a:r>
            <a:endParaRPr lang="de-DE" sz="1800" dirty="0"/>
          </a:p>
          <a:p>
            <a:pPr marL="609750" lvl="3" indent="-285750"/>
            <a:r>
              <a:rPr lang="en-US" sz="1800" dirty="0" err="1" smtClean="0"/>
              <a:t>Verknüpfung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anderen</a:t>
            </a:r>
            <a:r>
              <a:rPr lang="en-US" sz="1800" dirty="0" smtClean="0"/>
              <a:t> </a:t>
            </a:r>
            <a:r>
              <a:rPr lang="en-US" sz="1800" dirty="0" err="1" smtClean="0"/>
              <a:t>Gesetzgebungen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z.B</a:t>
            </a:r>
            <a:r>
              <a:rPr lang="en-US" sz="1800" dirty="0" smtClean="0"/>
              <a:t>. </a:t>
            </a:r>
            <a:r>
              <a:rPr lang="en-US" sz="1800" dirty="0" err="1" smtClean="0"/>
              <a:t>Richtlinie</a:t>
            </a:r>
            <a:r>
              <a:rPr lang="en-US" sz="1800" dirty="0" smtClean="0"/>
              <a:t> </a:t>
            </a:r>
            <a:r>
              <a:rPr lang="en-US" sz="1800" dirty="0" err="1" smtClean="0"/>
              <a:t>zu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Industrieemissionen</a:t>
            </a:r>
            <a:r>
              <a:rPr lang="en-US" sz="1800" dirty="0" smtClean="0"/>
              <a:t>, REACH) </a:t>
            </a:r>
            <a:endParaRPr lang="de-DE" sz="1800" dirty="0"/>
          </a:p>
          <a:p>
            <a:pPr marL="609750" lvl="3" indent="-285750"/>
            <a:r>
              <a:rPr lang="en-US" sz="1800" dirty="0" err="1" smtClean="0"/>
              <a:t>Kommunikation</a:t>
            </a:r>
            <a:r>
              <a:rPr lang="en-US" sz="1800" dirty="0" smtClean="0"/>
              <a:t> </a:t>
            </a:r>
            <a:r>
              <a:rPr lang="en-US" sz="1800" dirty="0" err="1" smtClean="0"/>
              <a:t>zum</a:t>
            </a:r>
            <a:r>
              <a:rPr lang="en-US" sz="1800" dirty="0" smtClean="0"/>
              <a:t> </a:t>
            </a:r>
            <a:r>
              <a:rPr lang="en-US" sz="1800" dirty="0" err="1" smtClean="0"/>
              <a:t>Einfluß</a:t>
            </a:r>
            <a:r>
              <a:rPr lang="en-US" sz="1800" dirty="0" smtClean="0"/>
              <a:t> </a:t>
            </a:r>
            <a:r>
              <a:rPr lang="en-US" sz="1800" dirty="0" err="1" smtClean="0"/>
              <a:t>ubiquitärer</a:t>
            </a:r>
            <a:r>
              <a:rPr lang="en-US" sz="1800" dirty="0" smtClean="0"/>
              <a:t> </a:t>
            </a:r>
            <a:r>
              <a:rPr lang="en-US" sz="1800" dirty="0" err="1" smtClean="0"/>
              <a:t>Stoffe</a:t>
            </a:r>
            <a:r>
              <a:rPr lang="en-US" sz="1800" dirty="0" smtClean="0"/>
              <a:t> auf den </a:t>
            </a:r>
            <a:r>
              <a:rPr lang="en-US" sz="1800" dirty="0" err="1" smtClean="0"/>
              <a:t>chemischen</a:t>
            </a:r>
            <a:r>
              <a:rPr lang="en-US" sz="1800" dirty="0" smtClean="0"/>
              <a:t> </a:t>
            </a:r>
            <a:r>
              <a:rPr lang="en-US" sz="1800" dirty="0" err="1" smtClean="0"/>
              <a:t>Zustand</a:t>
            </a:r>
            <a:r>
              <a:rPr lang="en-US" sz="1800" dirty="0" smtClean="0"/>
              <a:t> </a:t>
            </a:r>
          </a:p>
          <a:p>
            <a:pPr marL="609750" lvl="3" indent="-285750"/>
            <a:r>
              <a:rPr lang="en-US" sz="1800" dirty="0" err="1" smtClean="0"/>
              <a:t>Abstimmung</a:t>
            </a:r>
            <a:r>
              <a:rPr lang="en-US" sz="1800" dirty="0" smtClean="0"/>
              <a:t> </a:t>
            </a:r>
            <a:r>
              <a:rPr lang="en-US" sz="1800" dirty="0" err="1" smtClean="0"/>
              <a:t>mit</a:t>
            </a:r>
            <a:r>
              <a:rPr lang="en-US" sz="1800" dirty="0" smtClean="0"/>
              <a:t> </a:t>
            </a:r>
            <a:r>
              <a:rPr lang="en-US" sz="1800" dirty="0" err="1" smtClean="0"/>
              <a:t>anderen</a:t>
            </a:r>
            <a:r>
              <a:rPr lang="en-US" sz="1800" dirty="0" smtClean="0"/>
              <a:t> </a:t>
            </a:r>
            <a:r>
              <a:rPr lang="en-US" sz="1800" dirty="0" err="1" smtClean="0"/>
              <a:t>Politikbereichen</a:t>
            </a:r>
            <a:r>
              <a:rPr lang="en-US" sz="1800" dirty="0" smtClean="0"/>
              <a:t> </a:t>
            </a:r>
            <a:r>
              <a:rPr lang="en-US" sz="1800" dirty="0" err="1" smtClean="0"/>
              <a:t>wie</a:t>
            </a:r>
            <a:r>
              <a:rPr lang="en-US" sz="1800" dirty="0" smtClean="0"/>
              <a:t> </a:t>
            </a:r>
            <a:r>
              <a:rPr lang="en-US" sz="1800" dirty="0" err="1" smtClean="0"/>
              <a:t>Trinkwasser</a:t>
            </a:r>
            <a:r>
              <a:rPr lang="en-US" sz="1800" dirty="0" smtClean="0"/>
              <a:t>, </a:t>
            </a:r>
            <a:r>
              <a:rPr lang="en-US" sz="1800" dirty="0" err="1" smtClean="0"/>
              <a:t>Meeresschutz</a:t>
            </a:r>
            <a:r>
              <a:rPr lang="en-US" sz="1800" dirty="0" smtClean="0"/>
              <a:t>, Stockholm und </a:t>
            </a:r>
            <a:r>
              <a:rPr lang="en-US" sz="1800" dirty="0" err="1"/>
              <a:t>Minamata</a:t>
            </a:r>
            <a:r>
              <a:rPr lang="en-US" sz="1800" dirty="0"/>
              <a:t> </a:t>
            </a:r>
            <a:r>
              <a:rPr lang="en-US" sz="1800" dirty="0" err="1" smtClean="0"/>
              <a:t>Konvention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212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Arbeitsschwerpunkte 2019 –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Benutzerhinweise PowerPoint Präsentation</a:t>
            </a:r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552450" y="1494000"/>
            <a:ext cx="11042651" cy="4743288"/>
          </a:xfrm>
        </p:spPr>
        <p:txBody>
          <a:bodyPr/>
          <a:lstStyle/>
          <a:p>
            <a:r>
              <a:rPr lang="de-DE" sz="2000" b="0" cap="none" dirty="0" smtClean="0"/>
              <a:t>Seitens </a:t>
            </a:r>
            <a:r>
              <a:rPr lang="de-DE" sz="2000" b="0" cap="none" dirty="0"/>
              <a:t>der deutschen CIS Vertreterinnen wurden </a:t>
            </a:r>
            <a:r>
              <a:rPr lang="de-DE" sz="2000" b="0" cap="none" dirty="0" smtClean="0"/>
              <a:t>folgende </a:t>
            </a:r>
            <a:r>
              <a:rPr lang="de-DE" sz="2000" b="0" cap="none" dirty="0"/>
              <a:t>Themen </a:t>
            </a:r>
            <a:r>
              <a:rPr lang="de-DE" sz="2000" b="0" cap="none" dirty="0" smtClean="0"/>
              <a:t>priorisiert, ggf. </a:t>
            </a:r>
            <a:r>
              <a:rPr lang="de-DE" sz="2000" b="0" cap="none" dirty="0"/>
              <a:t>B</a:t>
            </a:r>
            <a:r>
              <a:rPr lang="de-DE" sz="2000" b="0" cap="none" dirty="0" smtClean="0"/>
              <a:t>eiträge avisiert:</a:t>
            </a:r>
            <a:endParaRPr lang="de-DE" sz="2000" b="0" cap="non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0" cap="none" dirty="0"/>
              <a:t>Monitoring und Bewertung, insbesondere Biota</a:t>
            </a:r>
            <a:endParaRPr lang="de-DE" sz="2000" b="0" cap="non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b="0" cap="none" dirty="0"/>
              <a:t>Effektbasierte Methoden (EBM)</a:t>
            </a:r>
            <a:endParaRPr lang="de-DE" sz="2000" b="0" cap="non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b="0" cap="none" dirty="0"/>
              <a:t>Austausch zum </a:t>
            </a:r>
            <a:r>
              <a:rPr lang="de-DE" sz="2000" b="0" cap="none" dirty="0" smtClean="0"/>
              <a:t>chemischen </a:t>
            </a:r>
            <a:r>
              <a:rPr lang="de-DE" sz="2000" b="0" cap="none" dirty="0"/>
              <a:t>Status und den Auswirkungen der UPBT’s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b="0" cap="none" dirty="0"/>
              <a:t>Austausch zu </a:t>
            </a:r>
            <a:r>
              <a:rPr lang="en-GB" sz="2000" b="0" cap="none" dirty="0"/>
              <a:t>Mikroplastik</a:t>
            </a:r>
            <a:endParaRPr lang="de-DE" sz="2000" b="0" cap="non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b="0" cap="none" dirty="0"/>
              <a:t>Austausch zu </a:t>
            </a:r>
            <a:r>
              <a:rPr lang="en-GB" sz="2000" b="0" cap="none" dirty="0"/>
              <a:t>Arzneistoffen</a:t>
            </a:r>
            <a:endParaRPr lang="de-DE" sz="2000" b="0" cap="none" dirty="0"/>
          </a:p>
          <a:p>
            <a:endParaRPr lang="de-DE" sz="2000" b="0" cap="none" dirty="0" smtClean="0"/>
          </a:p>
          <a:p>
            <a:r>
              <a:rPr lang="de-DE" sz="2000" b="0" cap="none" dirty="0" smtClean="0"/>
              <a:t>Notwendiger Austausch </a:t>
            </a:r>
            <a:r>
              <a:rPr lang="de-DE" sz="2000" b="0" cap="none" dirty="0"/>
              <a:t>mit anderen </a:t>
            </a:r>
            <a:r>
              <a:rPr lang="de-DE" sz="2000" b="0" cap="none" dirty="0" err="1"/>
              <a:t>WG’s</a:t>
            </a:r>
            <a:r>
              <a:rPr lang="de-DE" sz="2000" b="0" cap="none" dirty="0"/>
              <a:t> </a:t>
            </a:r>
            <a:r>
              <a:rPr lang="de-DE" sz="2000" b="0" cap="none" dirty="0" smtClean="0"/>
              <a:t>in </a:t>
            </a:r>
            <a:r>
              <a:rPr lang="de-DE" sz="2000" b="0" cap="none" dirty="0"/>
              <a:t>Bezug auf </a:t>
            </a:r>
            <a:endParaRPr lang="de-DE" sz="2000" b="0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cap="none" dirty="0" smtClean="0"/>
              <a:t>flussgebietsspezifische Stoffe/Vorgaben </a:t>
            </a:r>
            <a:r>
              <a:rPr lang="de-DE" sz="2000" b="0" cap="none" dirty="0"/>
              <a:t>für die Nährstoffe (ECOSTAT) sowie </a:t>
            </a:r>
            <a:endParaRPr lang="de-DE" sz="2000" b="0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cap="none" dirty="0" smtClean="0"/>
              <a:t>eine </a:t>
            </a:r>
            <a:r>
              <a:rPr lang="de-DE" sz="2000" b="0" cap="none" dirty="0"/>
              <a:t>Verbesserung der Vergleichbarkeit bei der Bewertung und Berichterstattung (WG DIS und ECOSTAT</a:t>
            </a:r>
            <a:r>
              <a:rPr lang="de-DE" sz="2000" b="0" cap="non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cap="none" dirty="0"/>
              <a:t>s</a:t>
            </a:r>
            <a:r>
              <a:rPr lang="de-DE" sz="2000" b="0" cap="none" smtClean="0"/>
              <a:t>toffliche </a:t>
            </a:r>
            <a:r>
              <a:rPr lang="de-DE" sz="2000" b="0" cap="none" dirty="0" smtClean="0"/>
              <a:t>Aspekte zu Sedimenten (ECOSTAT)</a:t>
            </a:r>
            <a:endParaRPr lang="de-DE" sz="2000" b="0" cap="none" dirty="0"/>
          </a:p>
          <a:p>
            <a:endParaRPr lang="de-DE" sz="2000" b="0" cap="none" dirty="0"/>
          </a:p>
        </p:txBody>
      </p:sp>
    </p:spTree>
    <p:extLst>
      <p:ext uri="{BB962C8B-B14F-4D97-AF65-F5344CB8AC3E}">
        <p14:creationId xmlns:p14="http://schemas.microsoft.com/office/powerpoint/2010/main" val="33220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Wichtige Themen in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552450" y="1494000"/>
            <a:ext cx="11042651" cy="4743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cap="none" dirty="0" smtClean="0"/>
              <a:t>Fitness </a:t>
            </a:r>
            <a:r>
              <a:rPr lang="de-DE" sz="2000" b="0" cap="none" dirty="0"/>
              <a:t>Check der </a:t>
            </a:r>
            <a:r>
              <a:rPr lang="de-DE" sz="2000" b="0" cap="none" dirty="0" smtClean="0"/>
              <a:t>WRRL</a:t>
            </a:r>
          </a:p>
          <a:p>
            <a:pPr marL="666900" lvl="3" indent="-342900"/>
            <a:r>
              <a:rPr lang="de-DE" sz="2000" dirty="0"/>
              <a:t>public </a:t>
            </a:r>
            <a:r>
              <a:rPr lang="de-DE" sz="2000" dirty="0" err="1"/>
              <a:t>consultation</a:t>
            </a:r>
            <a:r>
              <a:rPr lang="de-DE" sz="2000" dirty="0"/>
              <a:t> </a:t>
            </a:r>
            <a:r>
              <a:rPr lang="de-DE" sz="2000" dirty="0" smtClean="0"/>
              <a:t>bis </a:t>
            </a:r>
            <a:r>
              <a:rPr lang="de-DE" sz="2000" b="1" dirty="0" smtClean="0"/>
              <a:t>4. März 2019</a:t>
            </a:r>
            <a:r>
              <a:rPr lang="de-DE" sz="2000" dirty="0" smtClean="0"/>
              <a:t> (wird ggf. verlängert)</a:t>
            </a:r>
          </a:p>
          <a:p>
            <a:pPr marL="666900" lvl="3" indent="-342900"/>
            <a:r>
              <a:rPr lang="de-DE" sz="2000" dirty="0" err="1"/>
              <a:t>t</a:t>
            </a:r>
            <a:r>
              <a:rPr lang="de-DE" sz="2000" dirty="0" err="1" smtClean="0"/>
              <a:t>argeted</a:t>
            </a:r>
            <a:r>
              <a:rPr lang="de-DE" sz="2000" dirty="0" smtClean="0"/>
              <a:t> </a:t>
            </a:r>
            <a:r>
              <a:rPr lang="de-DE" sz="2000" dirty="0"/>
              <a:t>stakeholder </a:t>
            </a:r>
            <a:r>
              <a:rPr lang="de-DE" sz="2000" dirty="0" err="1"/>
              <a:t>consultation</a:t>
            </a:r>
            <a:r>
              <a:rPr lang="de-DE" sz="2000" dirty="0"/>
              <a:t> </a:t>
            </a:r>
            <a:r>
              <a:rPr lang="de-DE" sz="2000" dirty="0" smtClean="0"/>
              <a:t>startet bald</a:t>
            </a:r>
            <a:endParaRPr lang="de-DE" sz="2000" dirty="0"/>
          </a:p>
          <a:p>
            <a:pPr marL="504900" lvl="2" indent="-342900"/>
            <a:endParaRPr lang="de-DE" sz="2000" b="0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cap="none" dirty="0" smtClean="0"/>
              <a:t>Aktualisierung der Beobachtungsliste</a:t>
            </a:r>
            <a:r>
              <a:rPr lang="en-US" sz="2000" b="0" cap="none" dirty="0"/>
              <a:t> </a:t>
            </a:r>
            <a:r>
              <a:rPr lang="en-US" sz="2000" b="0" cap="none" dirty="0" smtClean="0"/>
              <a:t>+ </a:t>
            </a:r>
            <a:r>
              <a:rPr lang="en-US" sz="2000" b="0" cap="none" dirty="0" err="1" smtClean="0"/>
              <a:t>Austausch</a:t>
            </a:r>
            <a:r>
              <a:rPr lang="en-US" sz="2000" b="0" cap="none" dirty="0" smtClean="0"/>
              <a:t> </a:t>
            </a:r>
            <a:r>
              <a:rPr lang="en-US" sz="2000" b="0" cap="none" dirty="0" err="1" smtClean="0"/>
              <a:t>zum</a:t>
            </a:r>
            <a:r>
              <a:rPr lang="en-US" sz="2000" b="0" cap="none" dirty="0" smtClean="0"/>
              <a:t> </a:t>
            </a:r>
            <a:r>
              <a:rPr lang="en-US" sz="2000" b="0" cap="none" dirty="0" err="1" smtClean="0"/>
              <a:t>Sedimentmonitoring</a:t>
            </a:r>
            <a:r>
              <a:rPr lang="en-US" sz="2000" b="0" cap="non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cap="none" dirty="0"/>
              <a:t>e</a:t>
            </a:r>
            <a:r>
              <a:rPr lang="de-DE" sz="2000" b="0" cap="none" dirty="0" smtClean="0"/>
              <a:t>rster Austausch </a:t>
            </a:r>
            <a:r>
              <a:rPr lang="de-DE" sz="2000" b="0" cap="none" dirty="0"/>
              <a:t>zu noch </a:t>
            </a:r>
            <a:r>
              <a:rPr lang="de-DE" sz="2000" b="0" cap="none" dirty="0" smtClean="0"/>
              <a:t>priorisierenden </a:t>
            </a:r>
            <a:r>
              <a:rPr lang="de-DE" sz="2000" b="0" cap="none" dirty="0"/>
              <a:t>Fragen des chemischen Monitorings </a:t>
            </a:r>
            <a:endParaRPr lang="de-DE" sz="2000" b="0" cap="none" dirty="0" smtClean="0"/>
          </a:p>
          <a:p>
            <a:pPr marL="666900" lvl="3" indent="-342900"/>
            <a:r>
              <a:rPr lang="de-DE" sz="2000" b="0" cap="none" dirty="0" smtClean="0"/>
              <a:t>Zustandsbewertung</a:t>
            </a:r>
          </a:p>
          <a:p>
            <a:pPr marL="666900" lvl="3" indent="-342900"/>
            <a:r>
              <a:rPr lang="de-DE" sz="2000" b="0" cap="none" dirty="0" err="1" smtClean="0"/>
              <a:t>Monitoringmethoden</a:t>
            </a:r>
            <a:endParaRPr lang="de-DE" sz="2000" b="0" cap="none" dirty="0" smtClean="0"/>
          </a:p>
          <a:p>
            <a:pPr marL="666900" lvl="3" indent="-342900"/>
            <a:r>
              <a:rPr lang="de-DE" sz="2000" b="0" cap="none" dirty="0" smtClean="0"/>
              <a:t>Plastik </a:t>
            </a:r>
            <a:r>
              <a:rPr lang="de-DE" sz="2000" b="0" cap="none" dirty="0"/>
              <a:t>und Arzneimittel in </a:t>
            </a:r>
            <a:r>
              <a:rPr lang="de-DE" sz="2000" b="0" cap="none" dirty="0" smtClean="0"/>
              <a:t>Gewässern</a:t>
            </a:r>
            <a:endParaRPr lang="de-DE" sz="2000" b="0" cap="none" dirty="0"/>
          </a:p>
          <a:p>
            <a:endParaRPr lang="de-DE" sz="2000" b="0" cap="non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Sachstand zu laufenden Themen (Abschluss </a:t>
            </a:r>
            <a:r>
              <a:rPr lang="de-DE" dirty="0" smtClean="0"/>
              <a:t>Anfang 2019)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Inhaltsplatzhalter 7"/>
          <p:cNvSpPr txBox="1">
            <a:spLocks/>
          </p:cNvSpPr>
          <p:nvPr/>
        </p:nvSpPr>
        <p:spPr>
          <a:xfrm>
            <a:off x="479376" y="1468052"/>
            <a:ext cx="11391144" cy="4743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2pPr>
            <a:lvl3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3pPr>
            <a:lvl4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4B4B4D"/>
              </a:buClr>
              <a:buSzPct val="110000"/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4pPr>
            <a:lvl5pPr marL="504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de-DE" sz="1800" b="0" cap="none" dirty="0" smtClean="0">
                <a:solidFill>
                  <a:schemeClr val="accent1"/>
                </a:solidFill>
              </a:rPr>
              <a:t>Report </a:t>
            </a:r>
            <a:r>
              <a:rPr lang="de-DE" sz="1800" b="0" cap="none" dirty="0">
                <a:solidFill>
                  <a:schemeClr val="accent1"/>
                </a:solidFill>
              </a:rPr>
              <a:t>on </a:t>
            </a:r>
            <a:r>
              <a:rPr lang="de-DE" sz="1800" b="0" cap="none" dirty="0" err="1">
                <a:solidFill>
                  <a:schemeClr val="accent1"/>
                </a:solidFill>
              </a:rPr>
              <a:t>Effect-based</a:t>
            </a:r>
            <a:r>
              <a:rPr lang="de-DE" sz="1800" b="0" cap="none" dirty="0">
                <a:solidFill>
                  <a:schemeClr val="accent1"/>
                </a:solidFill>
              </a:rPr>
              <a:t> </a:t>
            </a:r>
            <a:r>
              <a:rPr lang="de-DE" sz="1800" b="0" cap="none" dirty="0" err="1">
                <a:solidFill>
                  <a:schemeClr val="accent1"/>
                </a:solidFill>
              </a:rPr>
              <a:t>methods</a:t>
            </a:r>
            <a:r>
              <a:rPr lang="de-DE" sz="1800" b="0" cap="none" dirty="0">
                <a:solidFill>
                  <a:schemeClr val="accent1"/>
                </a:solidFill>
              </a:rPr>
              <a:t> (EBM) </a:t>
            </a:r>
            <a:endParaRPr lang="de-DE" sz="1800" b="0" cap="none" dirty="0"/>
          </a:p>
          <a:p>
            <a:pPr marL="609750" lvl="3" indent="-285750"/>
            <a:r>
              <a:rPr lang="de-DE" sz="1800" b="0" cap="none" dirty="0" smtClean="0"/>
              <a:t>Anwendungsmöglichkeiten </a:t>
            </a:r>
            <a:r>
              <a:rPr lang="de-DE" sz="1800" b="0" cap="none" dirty="0"/>
              <a:t>von wirkungsbezogenen </a:t>
            </a:r>
            <a:r>
              <a:rPr lang="de-DE" sz="1800" b="0" cap="none" dirty="0" smtClean="0"/>
              <a:t>Methoden auf </a:t>
            </a:r>
            <a:r>
              <a:rPr lang="de-DE" sz="1800" b="0" cap="none" dirty="0"/>
              <a:t>Effekte von Stoffen wie zum Beispiel </a:t>
            </a:r>
            <a:r>
              <a:rPr lang="de-DE" sz="1800" b="0" cap="none" dirty="0" smtClean="0"/>
              <a:t>Herbiziden</a:t>
            </a:r>
          </a:p>
          <a:p>
            <a:pPr marL="609750" lvl="3" indent="-285750"/>
            <a:r>
              <a:rPr lang="de-DE" sz="1800" b="0" cap="none" dirty="0" smtClean="0"/>
              <a:t>als ergänzende Hinweise </a:t>
            </a:r>
            <a:r>
              <a:rPr lang="de-DE" sz="1800" b="0" cap="none" dirty="0"/>
              <a:t>auf Verschmutzung durch bisher nicht untersuchte </a:t>
            </a:r>
            <a:r>
              <a:rPr lang="de-DE" sz="1800" b="0" cap="none" dirty="0" smtClean="0"/>
              <a:t>Schadstoffe</a:t>
            </a:r>
          </a:p>
          <a:p>
            <a:pPr marL="609750" lvl="3" indent="-285750"/>
            <a:endParaRPr lang="de-DE" sz="1800" b="0" cap="non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800" b="0" cap="none" dirty="0" err="1">
                <a:solidFill>
                  <a:schemeClr val="accent1"/>
                </a:solidFill>
              </a:rPr>
              <a:t>Guidance</a:t>
            </a:r>
            <a:r>
              <a:rPr lang="de-DE" sz="1800" b="0" cap="none" dirty="0">
                <a:solidFill>
                  <a:schemeClr val="accent1"/>
                </a:solidFill>
              </a:rPr>
              <a:t> on </a:t>
            </a:r>
            <a:r>
              <a:rPr lang="de-DE" sz="1800" b="0" cap="none" dirty="0" err="1">
                <a:solidFill>
                  <a:schemeClr val="accent1"/>
                </a:solidFill>
              </a:rPr>
              <a:t>the</a:t>
            </a:r>
            <a:r>
              <a:rPr lang="de-DE" sz="1800" b="0" cap="none" dirty="0">
                <a:solidFill>
                  <a:schemeClr val="accent1"/>
                </a:solidFill>
              </a:rPr>
              <a:t> </a:t>
            </a:r>
            <a:r>
              <a:rPr lang="de-DE" sz="1800" b="0" cap="none" dirty="0" err="1">
                <a:solidFill>
                  <a:schemeClr val="accent1"/>
                </a:solidFill>
              </a:rPr>
              <a:t>implementation</a:t>
            </a:r>
            <a:r>
              <a:rPr lang="de-DE" sz="1800" b="0" cap="none" dirty="0">
                <a:solidFill>
                  <a:schemeClr val="accent1"/>
                </a:solidFill>
              </a:rPr>
              <a:t> </a:t>
            </a:r>
            <a:r>
              <a:rPr lang="de-DE" sz="1800" b="0" cap="none" dirty="0" err="1">
                <a:solidFill>
                  <a:schemeClr val="accent1"/>
                </a:solidFill>
              </a:rPr>
              <a:t>of</a:t>
            </a:r>
            <a:r>
              <a:rPr lang="de-DE" sz="1800" b="0" cap="none" dirty="0">
                <a:solidFill>
                  <a:schemeClr val="accent1"/>
                </a:solidFill>
              </a:rPr>
              <a:t> </a:t>
            </a:r>
            <a:r>
              <a:rPr lang="de-DE" sz="1800" b="0" cap="none" dirty="0" err="1">
                <a:solidFill>
                  <a:schemeClr val="accent1"/>
                </a:solidFill>
              </a:rPr>
              <a:t>bioavailability-based</a:t>
            </a:r>
            <a:r>
              <a:rPr lang="de-DE" sz="1800" b="0" cap="none" dirty="0">
                <a:solidFill>
                  <a:schemeClr val="accent1"/>
                </a:solidFill>
              </a:rPr>
              <a:t> EQSs </a:t>
            </a:r>
            <a:r>
              <a:rPr lang="de-DE" sz="1800" b="0" cap="none" dirty="0" err="1">
                <a:solidFill>
                  <a:schemeClr val="accent1"/>
                </a:solidFill>
              </a:rPr>
              <a:t>for</a:t>
            </a:r>
            <a:r>
              <a:rPr lang="de-DE" sz="1800" b="0" cap="none" dirty="0">
                <a:solidFill>
                  <a:schemeClr val="accent1"/>
                </a:solidFill>
              </a:rPr>
              <a:t> </a:t>
            </a:r>
            <a:r>
              <a:rPr lang="de-DE" sz="1800" b="0" cap="none" dirty="0" err="1" smtClean="0">
                <a:solidFill>
                  <a:schemeClr val="accent1"/>
                </a:solidFill>
              </a:rPr>
              <a:t>metals</a:t>
            </a:r>
            <a:endParaRPr lang="de-DE" sz="1800" b="0" cap="none" dirty="0" smtClean="0"/>
          </a:p>
          <a:p>
            <a:pPr marL="609750" lvl="3" indent="-285750"/>
            <a:r>
              <a:rPr lang="de-DE" sz="1800" b="0" cap="none" dirty="0" smtClean="0"/>
              <a:t>praktische Hinweise </a:t>
            </a:r>
            <a:r>
              <a:rPr lang="de-DE" sz="1800" b="0" cap="none" dirty="0"/>
              <a:t>zur Berücksichtigung der Bioverfügbarkeit und Hintergrundwerten von </a:t>
            </a:r>
            <a:r>
              <a:rPr lang="de-DE" sz="1800" b="0" cap="none" dirty="0" smtClean="0"/>
              <a:t>Metallen</a:t>
            </a:r>
          </a:p>
          <a:p>
            <a:pPr marL="609750" lvl="3" indent="-285750"/>
            <a:r>
              <a:rPr lang="de-DE" sz="1800" dirty="0"/>
              <a:t>anwendungsorientierter </a:t>
            </a:r>
            <a:r>
              <a:rPr lang="de-DE" sz="1800" dirty="0" smtClean="0"/>
              <a:t>Workshop </a:t>
            </a:r>
            <a:r>
              <a:rPr lang="de-DE" sz="1800" b="0" cap="none" dirty="0" smtClean="0"/>
              <a:t>zur </a:t>
            </a:r>
            <a:r>
              <a:rPr lang="de-DE" sz="1800" b="0" cap="none" dirty="0"/>
              <a:t>Erprobung der Praxistauglichkeit dieses Leitfadens </a:t>
            </a:r>
            <a:r>
              <a:rPr lang="de-DE" sz="1800" dirty="0"/>
              <a:t>Ende Januar 2019 </a:t>
            </a:r>
          </a:p>
          <a:p>
            <a:pPr marL="609750" lvl="3" indent="-285750"/>
            <a:endParaRPr lang="de-DE" sz="1800" b="0" cap="none" dirty="0" smtClean="0"/>
          </a:p>
          <a:p>
            <a:pPr marL="609750" lvl="3" indent="-285750">
              <a:buFont typeface="Wingdings" panose="05000000000000000000" pitchFamily="2" charset="2"/>
              <a:buChar char="Ø"/>
            </a:pPr>
            <a:r>
              <a:rPr lang="de-DE" sz="1800" b="0" cap="none" dirty="0" smtClean="0"/>
              <a:t>Die </a:t>
            </a:r>
            <a:r>
              <a:rPr lang="de-DE" sz="1800" b="0" cap="none" dirty="0"/>
              <a:t>im Leitfaden beschriebenen möglichen Ursachen für abweichende Ergebnisse an bioverfügbaren Metallkonzentrationen, die mit verschiedenen nutzerfreundlichen Berechnungstools berechnet werden, sollten weiterverfolgt werden, um eine zuverlässige und vergleichbare EU-weite Bewertung zu gewährleisten.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9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Untertitel 9"/>
          <p:cNvSpPr>
            <a:spLocks noGrp="1"/>
          </p:cNvSpPr>
          <p:nvPr>
            <p:ph type="subTitle" idx="1"/>
          </p:nvPr>
        </p:nvSpPr>
        <p:spPr bwMode="auto">
          <a:xfrm>
            <a:off x="552451" y="2303464"/>
            <a:ext cx="11040533" cy="1476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Biota monitoring under the WFD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6" name="Titel 8"/>
          <p:cNvSpPr>
            <a:spLocks noGrp="1"/>
          </p:cNvSpPr>
          <p:nvPr>
            <p:ph type="title"/>
          </p:nvPr>
        </p:nvSpPr>
        <p:spPr>
          <a:xfrm>
            <a:off x="552451" y="1871663"/>
            <a:ext cx="11040533" cy="360362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Questionnaire on practical implementation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platzhalter 10"/>
          <p:cNvSpPr>
            <a:spLocks noGrp="1"/>
          </p:cNvSpPr>
          <p:nvPr>
            <p:ph type="body" sz="quarter" idx="10"/>
          </p:nvPr>
        </p:nvSpPr>
        <p:spPr bwMode="auto">
          <a:xfrm>
            <a:off x="552451" y="3797301"/>
            <a:ext cx="11040533" cy="233954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>
              <a:spcBef>
                <a:spcPct val="0"/>
              </a:spcBef>
            </a:pP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 Germany for the exchange of views </a:t>
            </a:r>
          </a:p>
          <a:p>
            <a:pPr marL="0">
              <a:spcBef>
                <a:spcPct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0"/>
              </a:spcBef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ct val="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United Kingdom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wycisk\Desktop\Logo-MULNV-Farbig_RGB_NEU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92" y="6003490"/>
            <a:ext cx="3976037" cy="521855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" name="Textfeld 1"/>
          <p:cNvSpPr txBox="1"/>
          <p:nvPr/>
        </p:nvSpPr>
        <p:spPr>
          <a:xfrm>
            <a:off x="479376" y="6155015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Vortrag für die WG CHEM Oktober 2018</a:t>
            </a:r>
            <a:endParaRPr lang="de-D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52451" y="476251"/>
            <a:ext cx="10972800" cy="606425"/>
          </a:xfrm>
        </p:spPr>
        <p:txBody>
          <a:bodyPr/>
          <a:lstStyle/>
          <a:p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lang="de-D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39469" y="1519583"/>
            <a:ext cx="10615465" cy="4321834"/>
          </a:xfrm>
          <a:noFill/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/>
              <a:t>t</a:t>
            </a:r>
            <a:r>
              <a:rPr lang="en-US" b="0" cap="none" dirty="0" smtClean="0"/>
              <a:t>o share experiences regarding the </a:t>
            </a:r>
            <a:r>
              <a:rPr lang="en-US" b="0" cap="none" dirty="0"/>
              <a:t>biota </a:t>
            </a:r>
            <a:r>
              <a:rPr lang="en-US" b="0" cap="none" dirty="0" smtClean="0"/>
              <a:t>monitoring - in addition to </a:t>
            </a:r>
            <a:r>
              <a:rPr lang="en-US" b="0" cap="none" dirty="0" smtClean="0">
                <a:hlinkClick r:id="rId3"/>
              </a:rPr>
              <a:t>WG Chemicals 2017-03-89-29</a:t>
            </a:r>
            <a:r>
              <a:rPr lang="en-US" b="0" cap="none" dirty="0" smtClean="0"/>
              <a:t>, </a:t>
            </a:r>
            <a:r>
              <a:rPr lang="en-US" b="0" cap="none" dirty="0" smtClean="0">
                <a:hlinkClick r:id="rId4"/>
              </a:rPr>
              <a:t>WG Chemicals 2017-10-27-26</a:t>
            </a:r>
            <a:r>
              <a:rPr lang="en-US" b="0" cap="none" dirty="0" smtClean="0"/>
              <a:t>, </a:t>
            </a:r>
            <a:r>
              <a:rPr lang="en-US" b="0" cap="none" dirty="0" smtClean="0">
                <a:hlinkClick r:id="rId5"/>
              </a:rPr>
              <a:t>WG Chemicals 2018-04-17-18</a:t>
            </a:r>
            <a:endParaRPr lang="en-US" b="0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 smtClean="0"/>
              <a:t>to </a:t>
            </a:r>
            <a:r>
              <a:rPr lang="en-US" b="0" cap="none" dirty="0"/>
              <a:t>identify questions of common interest and possible </a:t>
            </a:r>
            <a:r>
              <a:rPr lang="en-US" b="0" cap="none" dirty="0" smtClean="0"/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cap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cap="none" dirty="0" smtClean="0">
                <a:solidFill>
                  <a:schemeClr val="tx2"/>
                </a:solidFill>
              </a:rPr>
              <a:t>online </a:t>
            </a:r>
            <a:r>
              <a:rPr lang="en-US" b="0" cap="none" dirty="0">
                <a:solidFill>
                  <a:schemeClr val="tx2"/>
                </a:solidFill>
              </a:rPr>
              <a:t>questionnaire </a:t>
            </a:r>
            <a:r>
              <a:rPr lang="en-US" b="0" cap="none" dirty="0" smtClean="0"/>
              <a:t>of ten questions using the </a:t>
            </a:r>
            <a:r>
              <a:rPr lang="en-US" b="0" cap="none" dirty="0" smtClean="0">
                <a:solidFill>
                  <a:schemeClr val="tx2"/>
                </a:solidFill>
              </a:rPr>
              <a:t>free basic plan of </a:t>
            </a:r>
            <a:r>
              <a:rPr lang="en-US" b="0" cap="none" dirty="0" err="1" smtClean="0">
                <a:solidFill>
                  <a:schemeClr val="tx2"/>
                </a:solidFill>
              </a:rPr>
              <a:t>SurveyMonkey</a:t>
            </a:r>
            <a:endParaRPr lang="en-US" b="0" cap="none" dirty="0"/>
          </a:p>
          <a:p>
            <a:endParaRPr lang="en-US" b="0" cap="none" dirty="0" smtClean="0"/>
          </a:p>
          <a:p>
            <a:pPr marL="324000" lvl="4" indent="0">
              <a:buNone/>
            </a:pPr>
            <a:r>
              <a:rPr lang="en-US" b="0" cap="none" dirty="0" smtClean="0">
                <a:hlinkClick r:id="rId6"/>
              </a:rPr>
              <a:t>https</a:t>
            </a:r>
            <a:r>
              <a:rPr lang="en-US" b="0" cap="none" dirty="0">
                <a:hlinkClick r:id="rId6"/>
              </a:rPr>
              <a:t>://</a:t>
            </a:r>
            <a:r>
              <a:rPr lang="en-US" b="0" cap="none" dirty="0" smtClean="0">
                <a:hlinkClick r:id="rId6"/>
              </a:rPr>
              <a:t>www.surveymonkey.de/r/G2KV7H8</a:t>
            </a:r>
            <a:endParaRPr lang="en-US" b="0" cap="none" dirty="0" smtClean="0"/>
          </a:p>
          <a:p>
            <a:pPr marL="324000" lvl="4" indent="0">
              <a:buNone/>
            </a:pPr>
            <a:r>
              <a:rPr lang="en-US" b="0" cap="none" dirty="0" smtClean="0"/>
              <a:t>updated version </a:t>
            </a:r>
            <a:r>
              <a:rPr lang="en-US" b="0" cap="none" dirty="0" smtClean="0">
                <a:hlinkClick r:id="rId7"/>
              </a:rPr>
              <a:t>https</a:t>
            </a:r>
            <a:r>
              <a:rPr lang="en-US" b="0" cap="none" dirty="0">
                <a:hlinkClick r:id="rId7"/>
              </a:rPr>
              <a:t>://</a:t>
            </a:r>
            <a:r>
              <a:rPr lang="en-US" b="0" cap="none" dirty="0" smtClean="0">
                <a:hlinkClick r:id="rId7"/>
              </a:rPr>
              <a:t>www.surveymonkey.de/r/KVJPFNK</a:t>
            </a:r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GB" b="0" cap="none" dirty="0"/>
          </a:p>
        </p:txBody>
      </p:sp>
      <p:sp>
        <p:nvSpPr>
          <p:cNvPr id="3" name="Abgerundetes Rechteck 2"/>
          <p:cNvSpPr/>
          <p:nvPr/>
        </p:nvSpPr>
        <p:spPr>
          <a:xfrm>
            <a:off x="539468" y="4581128"/>
            <a:ext cx="11114392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We received </a:t>
            </a:r>
            <a:r>
              <a:rPr lang="en-US" b="1" dirty="0" smtClean="0">
                <a:solidFill>
                  <a:schemeClr val="tx2"/>
                </a:solidFill>
              </a:rPr>
              <a:t>21 </a:t>
            </a:r>
            <a:r>
              <a:rPr lang="en-US" b="1" dirty="0">
                <a:solidFill>
                  <a:schemeClr val="tx2"/>
                </a:solidFill>
              </a:rPr>
              <a:t>responses from </a:t>
            </a:r>
            <a:r>
              <a:rPr lang="en-US" b="1" dirty="0" smtClean="0">
                <a:solidFill>
                  <a:schemeClr val="tx2"/>
                </a:solidFill>
              </a:rPr>
              <a:t>18 countries + 1 stakeholder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</a:t>
            </a:r>
            <a:r>
              <a:rPr lang="en-US" dirty="0">
                <a:solidFill>
                  <a:schemeClr val="tx1"/>
                </a:solidFill>
              </a:rPr>
              <a:t>, BG, BE (2), </a:t>
            </a:r>
            <a:r>
              <a:rPr lang="en-US" dirty="0" err="1" smtClean="0">
                <a:solidFill>
                  <a:schemeClr val="tx1"/>
                </a:solidFill>
              </a:rPr>
              <a:t>Concawe</a:t>
            </a:r>
            <a:r>
              <a:rPr lang="en-US" dirty="0" smtClean="0">
                <a:solidFill>
                  <a:schemeClr val="tx1"/>
                </a:solidFill>
              </a:rPr>
              <a:t>, CR, </a:t>
            </a:r>
            <a:r>
              <a:rPr lang="de-DE" dirty="0" smtClean="0">
                <a:solidFill>
                  <a:schemeClr val="tx1"/>
                </a:solidFill>
              </a:rPr>
              <a:t>DE</a:t>
            </a:r>
            <a:r>
              <a:rPr lang="de-DE" dirty="0">
                <a:solidFill>
                  <a:schemeClr val="tx1"/>
                </a:solidFill>
              </a:rPr>
              <a:t>, EE, ES, FI, FR, HU, </a:t>
            </a:r>
            <a:r>
              <a:rPr lang="de-DE" dirty="0" smtClean="0">
                <a:solidFill>
                  <a:schemeClr val="tx1"/>
                </a:solidFill>
              </a:rPr>
              <a:t>IT, LT, LU</a:t>
            </a:r>
            <a:r>
              <a:rPr lang="de-DE" dirty="0">
                <a:solidFill>
                  <a:schemeClr val="tx1"/>
                </a:solidFill>
              </a:rPr>
              <a:t>, LV, </a:t>
            </a:r>
            <a:r>
              <a:rPr lang="de-DE" dirty="0" smtClean="0">
                <a:solidFill>
                  <a:schemeClr val="tx1"/>
                </a:solidFill>
              </a:rPr>
              <a:t>NL, </a:t>
            </a:r>
            <a:r>
              <a:rPr lang="de-DE" dirty="0">
                <a:solidFill>
                  <a:schemeClr val="tx1"/>
                </a:solidFill>
              </a:rPr>
              <a:t>PL, </a:t>
            </a:r>
            <a:r>
              <a:rPr lang="en-US" dirty="0">
                <a:solidFill>
                  <a:schemeClr val="tx1"/>
                </a:solidFill>
              </a:rPr>
              <a:t>SK, UK (2)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31064" y="430982"/>
            <a:ext cx="10972800" cy="606425"/>
          </a:xfrm>
        </p:spPr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ecommendations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of TGD No. 32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graphicFrame>
        <p:nvGraphicFramePr>
          <p:cNvPr id="7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91549"/>
              </p:ext>
            </p:extLst>
          </p:nvPr>
        </p:nvGraphicFramePr>
        <p:xfrm>
          <a:off x="531064" y="1268760"/>
          <a:ext cx="10941533" cy="452056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371748"/>
                <a:gridCol w="569785"/>
              </a:tblGrid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Identifying sampling locations and designing the sample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programme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(chapter 4)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Selecting a suitable matrix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(widespread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 abundant 3-5 years old fish species - chapter 5)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Choice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tissue for contaminant analysis (whole fish versus fish tissues/organs - chapter 5.3)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10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Lipid normalisation (chapter 6.1)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8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normalisation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6.1)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600" dirty="0" smtClean="0"/>
                        <a:t>7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chapter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7.3)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/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Assessing </a:t>
                      </a:r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compliance with biota standard using the antilog of the mean of the log-transformed monitoring data (chapter 7.1) 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accent1"/>
                          </a:solidFill>
                        </a:rPr>
                        <a:t>4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  <a:tr h="3265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Normalisation</a:t>
                      </a:r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 to trophic level  (chapter 6.2) </a:t>
                      </a:r>
                    </a:p>
                    <a:p>
                      <a:pPr algn="l" fontAlgn="b"/>
                      <a:endParaRPr lang="de-DE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de-DE" sz="1600" dirty="0" smtClean="0">
                          <a:solidFill>
                            <a:schemeClr val="accent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6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>
          <a:xfrm>
            <a:off x="408802" y="1268760"/>
            <a:ext cx="11159807" cy="100811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377313" y="4581128"/>
            <a:ext cx="11159807" cy="122413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0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336801"/>
              </p:ext>
            </p:extLst>
          </p:nvPr>
        </p:nvGraphicFramePr>
        <p:xfrm>
          <a:off x="2075723" y="1444675"/>
          <a:ext cx="8040555" cy="396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Titel 7"/>
          <p:cNvSpPr>
            <a:spLocks noGrp="1"/>
          </p:cNvSpPr>
          <p:nvPr>
            <p:ph type="title"/>
          </p:nvPr>
        </p:nvSpPr>
        <p:spPr>
          <a:xfrm>
            <a:off x="531064" y="430982"/>
            <a:ext cx="10972800" cy="606425"/>
          </a:xfrm>
        </p:spPr>
        <p:txBody>
          <a:bodyPr/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ifferences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biota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monitoring with regard to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lakes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and rivers or fresh and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saltwater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52451" y="1348580"/>
            <a:ext cx="11013016" cy="5249070"/>
          </a:xfrm>
        </p:spPr>
        <p:txBody>
          <a:bodyPr>
            <a:normAutofit/>
          </a:bodyPr>
          <a:lstStyle/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 smtClean="0"/>
          </a:p>
          <a:p>
            <a:endParaRPr lang="en-US" b="0" cap="none" dirty="0"/>
          </a:p>
          <a:p>
            <a:endParaRPr lang="en-GB" b="0" cap="none" dirty="0" smtClean="0"/>
          </a:p>
          <a:p>
            <a:endParaRPr lang="en-GB" b="0" cap="none" dirty="0"/>
          </a:p>
          <a:p>
            <a:endParaRPr lang="de-DE" b="0" cap="none" dirty="0"/>
          </a:p>
          <a:p>
            <a:endParaRPr lang="en-GB" b="0" cap="none" dirty="0"/>
          </a:p>
        </p:txBody>
      </p:sp>
      <p:sp>
        <p:nvSpPr>
          <p:cNvPr id="13315" name="Datumsplatzhalter 3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October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2018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6" name="Fußzeilenplatzhalter 4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Meeting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of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de-DE" sz="12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</a:t>
            </a:r>
            <a:r>
              <a:rPr lang="de-DE" sz="1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WG Chemicals</a:t>
            </a:r>
            <a:endParaRPr lang="de-DE" sz="1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7" name="Foliennummernplatzhalter 5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 Offc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4CF0A8-4A53-BD4A-9BAD-6B9EA0F17DE4}" type="slidenum">
              <a:rPr lang="de-DE" sz="1200">
                <a:solidFill>
                  <a:schemeClr val="bg1"/>
                </a:solidFill>
                <a:latin typeface="Calibri" charset="0"/>
                <a:cs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31638" y="2132857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8654816" y="4077072"/>
            <a:ext cx="1152128" cy="64807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 blau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 gelb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äsentation flieder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äsentation fuchsia">
  <a:themeElements>
    <a:clrScheme name="UBA">
      <a:dk1>
        <a:sysClr val="windowText" lastClr="000000"/>
      </a:dk1>
      <a:lt1>
        <a:sysClr val="window" lastClr="FFFFFF"/>
      </a:lt1>
      <a:dk2>
        <a:srgbClr val="007626"/>
      </a:dk2>
      <a:lt2>
        <a:srgbClr val="5EAD35"/>
      </a:lt2>
      <a:accent1>
        <a:srgbClr val="009BD5"/>
      </a:accent1>
      <a:accent2>
        <a:srgbClr val="005F85"/>
      </a:accent2>
      <a:accent3>
        <a:srgbClr val="622F63"/>
      </a:accent3>
      <a:accent4>
        <a:srgbClr val="9D579A"/>
      </a:accent4>
      <a:accent5>
        <a:srgbClr val="FABB00"/>
      </a:accent5>
      <a:accent6>
        <a:srgbClr val="D78400"/>
      </a:accent6>
      <a:hlink>
        <a:srgbClr val="CE1F5E"/>
      </a:hlink>
      <a:folHlink>
        <a:srgbClr val="83053C"/>
      </a:folHlink>
    </a:clrScheme>
    <a:fontScheme name="UB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608A284B94B34FB81D313D16579D72" ma:contentTypeVersion="0" ma:contentTypeDescription="Ein neues Dokument erstellen." ma:contentTypeScope="" ma:versionID="11b230f24140cf9db497f2bad7a9577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578EE6-C09E-44E5-8A97-DE1820365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9F97D0-CAB1-47C4-8874-4CB3A054FEE1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7A963F-5FB0-45B0-A9F2-2C39C5EFE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Benutzerdefiniert</PresentationFormat>
  <Paragraphs>285</Paragraphs>
  <Slides>16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Präsentation blau</vt:lpstr>
      <vt:lpstr>Präsentation gelb</vt:lpstr>
      <vt:lpstr>Präsentation flieder</vt:lpstr>
      <vt:lpstr>Präsentation fuchsia</vt:lpstr>
      <vt:lpstr>EU-Net Sitzung am 28. Januar 2019</vt:lpstr>
      <vt:lpstr>Arbeitsschwerpunkte 2019 – 2021 zu Fragen des chemischen Monitorings</vt:lpstr>
      <vt:lpstr>Arbeitsschwerpunkte 2019 – 2021</vt:lpstr>
      <vt:lpstr>Wichtige Themen in 2019</vt:lpstr>
      <vt:lpstr>Aktueller Sachstand zu laufenden Themen (Abschluss Anfang 2019)</vt:lpstr>
      <vt:lpstr>Questionnaire on practical implementation</vt:lpstr>
      <vt:lpstr>Questionnaire for the exchange of views </vt:lpstr>
      <vt:lpstr>Recommendations of TGD No. 32 followed</vt:lpstr>
      <vt:lpstr>Differences in biota monitoring with regard to lakes and rivers or fresh and saltwater</vt:lpstr>
      <vt:lpstr>Experiences with crustaceans or molluscs as bioindicators of PAH pollution</vt:lpstr>
      <vt:lpstr>Percentage of all water bodies monitored for biota</vt:lpstr>
      <vt:lpstr>If not biota is monitored, what matrix is analyzed instead?</vt:lpstr>
      <vt:lpstr>Further questions regarding the practical implementation:</vt:lpstr>
      <vt:lpstr>Suggestions and ideas for solution:</vt:lpstr>
      <vt:lpstr>First Results and Conclusions: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</dc:title>
  <dc:creator>UBA</dc:creator>
  <cp:lastModifiedBy>Vietoris, Friederike</cp:lastModifiedBy>
  <cp:revision>151</cp:revision>
  <dcterms:created xsi:type="dcterms:W3CDTF">2013-11-18T20:15:17Z</dcterms:created>
  <dcterms:modified xsi:type="dcterms:W3CDTF">2019-01-28T05:14:33Z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0x0101005F608A284B94B34FB81D313D16579D72</vt:lpwstr>
  </property>
</Properties>
</file>