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Lst>
  <p:notesMasterIdLst>
    <p:notesMasterId r:id="rId20"/>
  </p:notesMasterIdLst>
  <p:handoutMasterIdLst>
    <p:handoutMasterId r:id="rId21"/>
  </p:handoutMasterIdLst>
  <p:sldIdLst>
    <p:sldId id="571" r:id="rId2"/>
    <p:sldId id="531" r:id="rId3"/>
    <p:sldId id="544" r:id="rId4"/>
    <p:sldId id="545" r:id="rId5"/>
    <p:sldId id="542" r:id="rId6"/>
    <p:sldId id="547" r:id="rId7"/>
    <p:sldId id="548" r:id="rId8"/>
    <p:sldId id="557" r:id="rId9"/>
    <p:sldId id="559" r:id="rId10"/>
    <p:sldId id="555" r:id="rId11"/>
    <p:sldId id="560" r:id="rId12"/>
    <p:sldId id="561" r:id="rId13"/>
    <p:sldId id="563" r:id="rId14"/>
    <p:sldId id="564" r:id="rId15"/>
    <p:sldId id="565" r:id="rId16"/>
    <p:sldId id="566" r:id="rId17"/>
    <p:sldId id="570" r:id="rId18"/>
    <p:sldId id="567" r:id="rId19"/>
  </p:sldIdLst>
  <p:sldSz cx="9144000" cy="6858000" type="screen4x3"/>
  <p:notesSz cx="6797675" cy="9926638"/>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hler, Eva" initials="ME" lastIdx="14" clrIdx="0"/>
  <p:cmAuthor id="2" name="Finch, Dr. Oliver-David" initials="ODF" lastIdx="5" clrIdx="1">
    <p:extLst>
      <p:ext uri="{19B8F6BF-5375-455C-9EA6-DF929625EA0E}">
        <p15:presenceInfo xmlns:p15="http://schemas.microsoft.com/office/powerpoint/2012/main" userId="Finch, Dr. Oliver-David" providerId="None"/>
      </p:ext>
    </p:extLst>
  </p:cmAuthor>
  <p:cmAuthor id="3" name="NLWKN_KompZ WRRL" initials="PH" lastIdx="47" clrIdx="2">
    <p:extLst>
      <p:ext uri="{19B8F6BF-5375-455C-9EA6-DF929625EA0E}">
        <p15:presenceInfo xmlns:p15="http://schemas.microsoft.com/office/powerpoint/2012/main" userId="NLWKN_KompZ WRRL" providerId="None"/>
      </p:ext>
    </p:extLst>
  </p:cmAuthor>
  <p:cmAuthor id="4" name="Microsoft-Konto" initials="M" lastIdx="11" clrIdx="3">
    <p:extLst>
      <p:ext uri="{19B8F6BF-5375-455C-9EA6-DF929625EA0E}">
        <p15:presenceInfo xmlns:p15="http://schemas.microsoft.com/office/powerpoint/2012/main" userId="b357de21dec851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a:srgbClr val="000000"/>
    <a:srgbClr val="CCFF99"/>
    <a:srgbClr val="FF9933"/>
    <a:srgbClr val="99CCFF"/>
    <a:srgbClr val="8DB3E2"/>
    <a:srgbClr val="C9E7A7"/>
    <a:srgbClr val="FF9999"/>
    <a:srgbClr val="FF0000"/>
    <a:srgbClr val="50F4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1" autoAdjust="0"/>
    <p:restoredTop sz="76440" autoAdjust="0"/>
  </p:normalViewPr>
  <p:slideViewPr>
    <p:cSldViewPr>
      <p:cViewPr varScale="1">
        <p:scale>
          <a:sx n="100" d="100"/>
          <a:sy n="100" d="100"/>
        </p:scale>
        <p:origin x="1152" y="90"/>
      </p:cViewPr>
      <p:guideLst>
        <p:guide orient="horz" pos="2160"/>
        <p:guide pos="2880"/>
      </p:guideLst>
    </p:cSldViewPr>
  </p:slideViewPr>
  <p:outlineViewPr>
    <p:cViewPr>
      <p:scale>
        <a:sx n="33" d="100"/>
        <a:sy n="33" d="100"/>
      </p:scale>
      <p:origin x="0" y="1428"/>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7" d="100"/>
          <a:sy n="57" d="100"/>
        </p:scale>
        <p:origin x="2982" y="78"/>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l" eaLnBrk="1" hangingPunct="1">
              <a:defRPr sz="1200">
                <a:latin typeface="Arial" charset="0"/>
                <a:cs typeface="+mn-cs"/>
              </a:defRPr>
            </a:lvl1pPr>
          </a:lstStyle>
          <a:p>
            <a:pPr>
              <a:defRPr/>
            </a:pPr>
            <a:endParaRPr lang="de-DE"/>
          </a:p>
        </p:txBody>
      </p:sp>
      <p:sp>
        <p:nvSpPr>
          <p:cNvPr id="20070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eaLnBrk="1" hangingPunct="1">
              <a:defRPr sz="1200">
                <a:latin typeface="Arial" charset="0"/>
                <a:cs typeface="+mn-cs"/>
              </a:defRPr>
            </a:lvl1pPr>
          </a:lstStyle>
          <a:p>
            <a:pPr>
              <a:defRPr/>
            </a:pPr>
            <a:endParaRPr lang="de-DE"/>
          </a:p>
        </p:txBody>
      </p:sp>
      <p:sp>
        <p:nvSpPr>
          <p:cNvPr id="200708"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l" eaLnBrk="1" hangingPunct="1">
              <a:defRPr sz="1200">
                <a:latin typeface="Arial" charset="0"/>
                <a:cs typeface="+mn-cs"/>
              </a:defRPr>
            </a:lvl1pPr>
          </a:lstStyle>
          <a:p>
            <a:pPr>
              <a:defRPr/>
            </a:pPr>
            <a:endParaRPr lang="de-DE"/>
          </a:p>
        </p:txBody>
      </p:sp>
      <p:sp>
        <p:nvSpPr>
          <p:cNvPr id="200709"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eaLnBrk="1" hangingPunct="1">
              <a:defRPr sz="1200"/>
            </a:lvl1pPr>
          </a:lstStyle>
          <a:p>
            <a:pPr>
              <a:defRPr/>
            </a:pPr>
            <a:fld id="{4DB6712E-232F-4E1B-BF74-F06991E47398}" type="slidenum">
              <a:rPr lang="de-DE" altLang="de-DE"/>
              <a:pPr>
                <a:defRPr/>
              </a:pPr>
              <a:t>‹Nr.›</a:t>
            </a:fld>
            <a:endParaRPr lang="de-DE" altLang="de-DE"/>
          </a:p>
        </p:txBody>
      </p:sp>
    </p:spTree>
    <p:extLst>
      <p:ext uri="{BB962C8B-B14F-4D97-AF65-F5344CB8AC3E}">
        <p14:creationId xmlns:p14="http://schemas.microsoft.com/office/powerpoint/2010/main" val="4237522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l" eaLnBrk="1" hangingPunct="1">
              <a:defRPr sz="1200">
                <a:latin typeface="Arial" charset="0"/>
                <a:cs typeface="+mn-cs"/>
              </a:defRPr>
            </a:lvl1pPr>
          </a:lstStyle>
          <a:p>
            <a:pPr>
              <a:defRPr/>
            </a:pPr>
            <a:endParaRPr lang="de-DE"/>
          </a:p>
        </p:txBody>
      </p:sp>
      <p:sp>
        <p:nvSpPr>
          <p:cNvPr id="9219"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eaLnBrk="1" hangingPunct="1">
              <a:defRPr sz="1200">
                <a:latin typeface="Arial" charset="0"/>
                <a:cs typeface="+mn-cs"/>
              </a:defRPr>
            </a:lvl1pPr>
          </a:lstStyle>
          <a:p>
            <a:pPr>
              <a:defRPr/>
            </a:pPr>
            <a:endParaRPr lang="de-DE"/>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9222"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l" eaLnBrk="1" hangingPunct="1">
              <a:defRPr sz="1200">
                <a:latin typeface="Arial" charset="0"/>
                <a:cs typeface="+mn-cs"/>
              </a:defRPr>
            </a:lvl1pPr>
          </a:lstStyle>
          <a:p>
            <a:pPr>
              <a:defRPr/>
            </a:pPr>
            <a:endParaRPr lang="de-DE"/>
          </a:p>
        </p:txBody>
      </p:sp>
      <p:sp>
        <p:nvSpPr>
          <p:cNvPr id="9223"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eaLnBrk="1" hangingPunct="1">
              <a:defRPr sz="1200"/>
            </a:lvl1pPr>
          </a:lstStyle>
          <a:p>
            <a:pPr>
              <a:defRPr/>
            </a:pPr>
            <a:fld id="{4FAB85A5-F0B0-4D65-982D-34F04F0705A6}" type="slidenum">
              <a:rPr lang="de-DE" altLang="de-DE"/>
              <a:pPr>
                <a:defRPr/>
              </a:pPr>
              <a:t>‹Nr.›</a:t>
            </a:fld>
            <a:endParaRPr lang="de-DE" altLang="de-DE"/>
          </a:p>
        </p:txBody>
      </p:sp>
    </p:spTree>
    <p:extLst>
      <p:ext uri="{BB962C8B-B14F-4D97-AF65-F5344CB8AC3E}">
        <p14:creationId xmlns:p14="http://schemas.microsoft.com/office/powerpoint/2010/main" val="32737013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600"/>
              </a:spcBef>
              <a:spcAft>
                <a:spcPts val="0"/>
              </a:spcAft>
              <a:defRPr/>
            </a:pPr>
            <a:r>
              <a:rPr lang="de-DE" sz="1200" dirty="0" smtClean="0">
                <a:solidFill>
                  <a:srgbClr val="000000"/>
                </a:solidFill>
                <a:latin typeface="Arial"/>
                <a:ea typeface="Calibri" panose="020F0502020204030204" pitchFamily="34" charset="0"/>
              </a:rPr>
              <a:t>Beispielhafte Aufzählung aufgrund</a:t>
            </a:r>
            <a:r>
              <a:rPr lang="de-DE" sz="1200" baseline="0" dirty="0" smtClean="0">
                <a:solidFill>
                  <a:srgbClr val="000000"/>
                </a:solidFill>
                <a:latin typeface="Arial"/>
                <a:ea typeface="Calibri" panose="020F0502020204030204" pitchFamily="34" charset="0"/>
              </a:rPr>
              <a:t> bestehender Hindernisse.</a:t>
            </a:r>
            <a:endParaRPr lang="de-DE" sz="1200" dirty="0">
              <a:solidFill>
                <a:srgbClr val="000000"/>
              </a:solidFill>
              <a:latin typeface="Arial"/>
              <a:ea typeface="Calibri" panose="020F0502020204030204" pitchFamily="34" charset="0"/>
            </a:endParaRPr>
          </a:p>
        </p:txBody>
      </p:sp>
      <p:sp>
        <p:nvSpPr>
          <p:cNvPr id="4" name="Foliennummernplatzhalter 3"/>
          <p:cNvSpPr>
            <a:spLocks noGrp="1"/>
          </p:cNvSpPr>
          <p:nvPr>
            <p:ph type="sldNum" sz="quarter" idx="10"/>
          </p:nvPr>
        </p:nvSpPr>
        <p:spPr/>
        <p:txBody>
          <a:bodyPr/>
          <a:lstStyle/>
          <a:p>
            <a:pPr>
              <a:defRPr/>
            </a:pPr>
            <a:fld id="{4FAB85A5-F0B0-4D65-982D-34F04F0705A6}" type="slidenum">
              <a:rPr lang="de-DE" altLang="de-DE" smtClean="0"/>
              <a:pPr>
                <a:defRPr/>
              </a:pPr>
              <a:t>1</a:t>
            </a:fld>
            <a:endParaRPr lang="de-DE" altLang="de-DE"/>
          </a:p>
        </p:txBody>
      </p:sp>
    </p:spTree>
    <p:extLst>
      <p:ext uri="{BB962C8B-B14F-4D97-AF65-F5344CB8AC3E}">
        <p14:creationId xmlns:p14="http://schemas.microsoft.com/office/powerpoint/2010/main" val="1330831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ts val="1200"/>
              </a:spcBef>
              <a:spcAft>
                <a:spcPts val="600"/>
              </a:spcAft>
              <a:buClrTx/>
              <a:buSzTx/>
              <a:buFontTx/>
              <a:buNone/>
              <a:tabLst/>
              <a:defRPr/>
            </a:pPr>
            <a:r>
              <a:rPr lang="de-DE" sz="1200" u="sng" dirty="0" smtClean="0"/>
              <a:t>Hintergrundinformation: </a:t>
            </a:r>
            <a:r>
              <a:rPr lang="de-DE" sz="1200" b="0" dirty="0" smtClean="0"/>
              <a:t>Kläranlagenprojekt 2017 – 2019 </a:t>
            </a:r>
            <a:r>
              <a:rPr lang="de-DE" sz="1200" dirty="0" smtClean="0"/>
              <a:t>des NLWKN </a:t>
            </a:r>
            <a:r>
              <a:rPr lang="de-DE" sz="1100" dirty="0" smtClean="0"/>
              <a:t>(biol./ACP Untersuchung uh + oh KA, Verschlechterung biologischer. QK) u. Nährstoffmodellierung der AG</a:t>
            </a:r>
            <a:r>
              <a:rPr lang="de-DE" sz="1100" baseline="0" dirty="0" smtClean="0"/>
              <a:t> Diffuse Belastungen. </a:t>
            </a:r>
            <a:r>
              <a:rPr lang="de-DE" sz="1200" u="sng" dirty="0" smtClean="0">
                <a:solidFill>
                  <a:srgbClr val="0070C0"/>
                </a:solidFill>
              </a:rPr>
              <a:t>Ergebnis:</a:t>
            </a:r>
            <a:r>
              <a:rPr lang="de-DE" sz="1200" dirty="0" smtClean="0">
                <a:solidFill>
                  <a:srgbClr val="0070C0"/>
                </a:solidFill>
              </a:rPr>
              <a:t> Belastung mit </a:t>
            </a:r>
            <a:r>
              <a:rPr lang="de-DE" sz="1200" b="1" dirty="0" smtClean="0">
                <a:solidFill>
                  <a:srgbClr val="0070C0"/>
                </a:solidFill>
              </a:rPr>
              <a:t>TP 34 WK </a:t>
            </a:r>
            <a:r>
              <a:rPr lang="de-DE" sz="1200" dirty="0" smtClean="0">
                <a:solidFill>
                  <a:srgbClr val="0070C0"/>
                </a:solidFill>
              </a:rPr>
              <a:t>und mit </a:t>
            </a:r>
            <a:r>
              <a:rPr lang="de-DE" sz="1200" b="1" dirty="0" smtClean="0">
                <a:solidFill>
                  <a:srgbClr val="0070C0"/>
                </a:solidFill>
              </a:rPr>
              <a:t>TN 12 WK </a:t>
            </a:r>
            <a:r>
              <a:rPr lang="de-DE" sz="1200" dirty="0" smtClean="0">
                <a:solidFill>
                  <a:srgbClr val="0070C0"/>
                </a:solidFill>
              </a:rPr>
              <a:t>(davon 11 mit TP) </a:t>
            </a:r>
            <a:r>
              <a:rPr lang="de-DE" sz="1200" b="1" dirty="0" smtClean="0">
                <a:solidFill>
                  <a:srgbClr val="0070C0"/>
                </a:solidFill>
              </a:rPr>
              <a:t>Gesamt: 35 WK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mn-cs"/>
              </a:rPr>
              <a:t>Die Einhaltung der Werte aus der </a:t>
            </a:r>
            <a:r>
              <a:rPr lang="de-DE" sz="1200" b="1" kern="1200" dirty="0" smtClean="0">
                <a:solidFill>
                  <a:schemeClr val="tx1"/>
                </a:solidFill>
                <a:effectLst/>
                <a:latin typeface="Arial" charset="0"/>
                <a:ea typeface="+mn-ea"/>
                <a:cs typeface="+mn-cs"/>
              </a:rPr>
              <a:t>Abwasserverordnung</a:t>
            </a:r>
            <a:r>
              <a:rPr lang="de-DE" sz="1200" kern="1200" dirty="0" smtClean="0">
                <a:solidFill>
                  <a:schemeClr val="tx1"/>
                </a:solidFill>
                <a:effectLst/>
                <a:latin typeface="Arial" charset="0"/>
                <a:ea typeface="+mn-ea"/>
                <a:cs typeface="+mn-cs"/>
              </a:rPr>
              <a:t> gehören zu den Mindestanforderungen, die an kommunalen Kläranlagen zwingend einzuhalten sind. Gegebenenfalls kann es aber erforderlich sein, an den Kläranlagen aus Immissionsschutzgründen bzw. aufgrund der strengen Vorgaben nach EG-WRRL darüber hinausreichende Maßnahmen an den Kläranlagen vorzunehmen. Je nach der vorgefundenen bzw. vermuteten Ursache, die zum Nicht-Erreichen der Ziele der EG-WRRL führen, sind die konkreten LAWA-Maßnahmentypen zu benennen.</a:t>
            </a:r>
          </a:p>
          <a:p>
            <a:r>
              <a:rPr lang="de-DE" sz="1200" kern="1200" dirty="0" smtClean="0">
                <a:solidFill>
                  <a:schemeClr val="tx1"/>
                </a:solidFill>
                <a:effectLst/>
                <a:latin typeface="Arial" charset="0"/>
                <a:ea typeface="+mn-ea"/>
                <a:cs typeface="+mn-cs"/>
              </a:rPr>
              <a:t>Die Zuordnung der Maßnahmentypen zu den Fließgewässerwasserkörpern erfolgt nach eingehender Auswertungen vorhandener Informationen zu kommunalen Kläranlagen in Niedersachsen. Dies umfasst zum Beispiel – soweit vorliegend – Auswertung von Modellierungsergebnissen, Untersuchungsergebnissen zur Auswirkung auf die ökologischen Parameter nach EG-WRRL, aktuellen Messwerten an den Kläranlagenausläufen, Kenntnisse zu geplanten baulichen Änderungen sowie zahlreiche weitere. An einigen Fließgewässern sind mehrere unterschiedliche Maßnahmentypen notwendig.</a:t>
            </a:r>
          </a:p>
          <a:p>
            <a:r>
              <a:rPr lang="de-DE" sz="1200" kern="1200" dirty="0" smtClean="0">
                <a:solidFill>
                  <a:schemeClr val="tx1"/>
                </a:solidFill>
                <a:effectLst/>
                <a:latin typeface="Arial" charset="0"/>
                <a:ea typeface="+mn-ea"/>
                <a:cs typeface="+mn-cs"/>
              </a:rPr>
              <a:t>Die </a:t>
            </a:r>
            <a:r>
              <a:rPr lang="de-DE" sz="1200" b="1" kern="1200" dirty="0" smtClean="0">
                <a:solidFill>
                  <a:schemeClr val="tx1"/>
                </a:solidFill>
                <a:effectLst/>
                <a:latin typeface="Arial" charset="0"/>
                <a:ea typeface="+mn-ea"/>
                <a:cs typeface="+mn-cs"/>
              </a:rPr>
              <a:t>Maßnahmen </a:t>
            </a:r>
            <a:r>
              <a:rPr lang="de-DE" sz="1200" kern="1200" dirty="0" smtClean="0">
                <a:solidFill>
                  <a:schemeClr val="tx1"/>
                </a:solidFill>
                <a:effectLst/>
                <a:latin typeface="Arial" charset="0"/>
                <a:ea typeface="+mn-ea"/>
                <a:cs typeface="+mn-cs"/>
              </a:rPr>
              <a:t>gelten in der Regel sowohl für Stickstoff- wie auch Phosphorverbindungen. Lediglich bei den Maßnahmentypen 2 und 3 wird zwischen den beiden Nährstoffgruppen differenziert. Am häufigsten wird die Maßnahme 508 „Vertiefende Untersuchungen</a:t>
            </a:r>
            <a:r>
              <a:rPr lang="de-DE" sz="1200" kern="1200" baseline="0" dirty="0" smtClean="0">
                <a:solidFill>
                  <a:schemeClr val="tx1"/>
                </a:solidFill>
                <a:effectLst/>
                <a:latin typeface="Arial" charset="0"/>
                <a:ea typeface="+mn-ea"/>
                <a:cs typeface="+mn-cs"/>
              </a:rPr>
              <a:t> an </a:t>
            </a:r>
            <a:r>
              <a:rPr lang="de-DE" sz="1200" kern="1200" dirty="0" smtClean="0">
                <a:solidFill>
                  <a:schemeClr val="tx1"/>
                </a:solidFill>
                <a:effectLst/>
                <a:latin typeface="Arial" charset="0"/>
                <a:ea typeface="+mn-ea"/>
                <a:cs typeface="+mn-cs"/>
              </a:rPr>
              <a:t>und Kontrollen“ (an 41 KKA) als erforderlich angesehen (aus Modellierung zwecks</a:t>
            </a:r>
            <a:r>
              <a:rPr lang="de-DE" sz="1200" kern="1200" baseline="0" dirty="0" smtClean="0">
                <a:solidFill>
                  <a:schemeClr val="tx1"/>
                </a:solidFill>
                <a:effectLst/>
                <a:latin typeface="Arial" charset="0"/>
                <a:ea typeface="+mn-ea"/>
                <a:cs typeface="+mn-cs"/>
              </a:rPr>
              <a:t> Nachweis ob Sachverhalt stimmt</a:t>
            </a:r>
            <a:r>
              <a:rPr lang="de-DE" sz="1200" kern="1200" dirty="0" smtClean="0">
                <a:solidFill>
                  <a:schemeClr val="tx1"/>
                </a:solidFill>
                <a:effectLst/>
                <a:latin typeface="Arial" charset="0"/>
                <a:ea typeface="+mn-ea"/>
                <a:cs typeface="+mn-cs"/>
              </a:rPr>
              <a:t>). In den betreffenden Wasserkörpern gibt es deutliche Hinweise auf einen signifikanten Beitrag der Kläranlagen an den Nährstoffbelastungen. Die genauen Wirkzusammenhänge sind jedoch noch durch vertiefende Untersuchungen zu ermitteln. </a:t>
            </a:r>
          </a:p>
          <a:p>
            <a:r>
              <a:rPr lang="de-DE" altLang="de-DE" sz="1200" b="1" kern="1200" dirty="0" smtClean="0">
                <a:solidFill>
                  <a:schemeClr val="tx1"/>
                </a:solidFill>
                <a:effectLst/>
                <a:latin typeface="Arial" charset="0"/>
                <a:ea typeface="+mn-ea"/>
                <a:cs typeface="+mn-cs"/>
              </a:rPr>
              <a:t>Abstimmung mit </a:t>
            </a:r>
            <a:r>
              <a:rPr lang="de-DE" altLang="de-DE" sz="1200" b="1" kern="1200" baseline="0" dirty="0" smtClean="0">
                <a:solidFill>
                  <a:schemeClr val="tx1"/>
                </a:solidFill>
                <a:effectLst/>
                <a:latin typeface="Arial" charset="0"/>
                <a:ea typeface="+mn-ea"/>
                <a:cs typeface="+mn-cs"/>
              </a:rPr>
              <a:t>Kläranlagenbetreibern und UWB (Dialogen) ist in Planung</a:t>
            </a:r>
            <a:r>
              <a:rPr lang="de-DE" altLang="de-DE" sz="1200" kern="1200" baseline="0" dirty="0" smtClean="0">
                <a:solidFill>
                  <a:schemeClr val="tx1"/>
                </a:solidFill>
                <a:effectLst/>
                <a:latin typeface="Arial" charset="0"/>
                <a:ea typeface="+mn-ea"/>
                <a:cs typeface="+mn-cs"/>
              </a:rPr>
              <a:t>.</a:t>
            </a:r>
            <a:endParaRPr lang="de-DE" altLang="de-DE"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kern="1200" dirty="0" smtClean="0">
              <a:solidFill>
                <a:schemeClr val="tx1"/>
              </a:solidFill>
              <a:effectLst/>
              <a:latin typeface="Arial" charset="0"/>
              <a:ea typeface="+mn-ea"/>
              <a:cs typeface="+mn-cs"/>
            </a:endParaRPr>
          </a:p>
          <a:p>
            <a:endParaRPr lang="de-DE" altLang="de-DE" sz="1200" dirty="0"/>
          </a:p>
        </p:txBody>
      </p:sp>
      <p:sp>
        <p:nvSpPr>
          <p:cNvPr id="4" name="Foliennummernplatzhalter 3"/>
          <p:cNvSpPr>
            <a:spLocks noGrp="1"/>
          </p:cNvSpPr>
          <p:nvPr>
            <p:ph type="sldNum" sz="quarter" idx="10"/>
          </p:nvPr>
        </p:nvSpPr>
        <p:spPr/>
        <p:txBody>
          <a:bodyPr/>
          <a:lstStyle/>
          <a:p>
            <a:pPr>
              <a:defRPr/>
            </a:pPr>
            <a:fld id="{4FAB85A5-F0B0-4D65-982D-34F04F0705A6}" type="slidenum">
              <a:rPr lang="de-DE" altLang="de-DE" smtClean="0"/>
              <a:pPr>
                <a:defRPr/>
              </a:pPr>
              <a:t>10</a:t>
            </a:fld>
            <a:endParaRPr lang="de-DE" altLang="de-DE"/>
          </a:p>
        </p:txBody>
      </p:sp>
    </p:spTree>
    <p:extLst>
      <p:ext uri="{BB962C8B-B14F-4D97-AF65-F5344CB8AC3E}">
        <p14:creationId xmlns:p14="http://schemas.microsoft.com/office/powerpoint/2010/main" val="3546289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b="1" i="0" u="none" strike="noStrike" kern="1200" baseline="0" dirty="0" smtClean="0">
                <a:solidFill>
                  <a:schemeClr val="tx1"/>
                </a:solidFill>
                <a:latin typeface="Arial" charset="0"/>
                <a:ea typeface="+mn-ea"/>
                <a:cs typeface="+mn-cs"/>
              </a:rPr>
              <a:t>Prioritäre Stoffe:  </a:t>
            </a:r>
            <a:r>
              <a:rPr lang="de-DE" sz="1200" b="0" i="0" u="none" strike="noStrike" kern="1200" baseline="0" dirty="0" smtClean="0">
                <a:solidFill>
                  <a:schemeClr val="tx1"/>
                </a:solidFill>
                <a:latin typeface="Arial" charset="0"/>
                <a:ea typeface="+mn-ea"/>
                <a:cs typeface="+mn-cs"/>
              </a:rPr>
              <a:t>Stoffe nach Artikel 16 der Wasserrahmenrichtlinie, die ein erhebliches Risiko für die aquatische Umwelt und für die Menschen darstellen. Hierzu sind Umweltqualitätsnormen festgelegt worden. </a:t>
            </a:r>
            <a:r>
              <a:rPr lang="de-DE" altLang="de-DE" sz="1200" dirty="0" smtClean="0">
                <a:solidFill>
                  <a:schemeClr val="tx1"/>
                </a:solidFill>
              </a:rPr>
              <a:t>Umsetzung von Maßnahmen liegt nicht schwerpunktmäßig bei der Wasserwirtschaft. Hier sind überwiegend</a:t>
            </a:r>
            <a:r>
              <a:rPr lang="de-DE" altLang="de-DE" sz="1200" baseline="0" dirty="0" smtClean="0">
                <a:solidFill>
                  <a:schemeClr val="tx1"/>
                </a:solidFill>
              </a:rPr>
              <a:t> auch andere</a:t>
            </a:r>
            <a:r>
              <a:rPr lang="de-DE" altLang="de-DE" sz="1200" dirty="0" smtClean="0">
                <a:solidFill>
                  <a:schemeClr val="tx1"/>
                </a:solidFill>
              </a:rPr>
              <a:t> Politikbereiche angesprochen. Die betroffenen polybromierte Diphenylether sind bereits verboten. Schwermetallbelastung für Blei und Cadmium aus Altlasten/Altbergbau. </a:t>
            </a:r>
            <a:r>
              <a:rPr lang="de-DE" sz="1200" kern="1200" dirty="0" smtClean="0">
                <a:solidFill>
                  <a:schemeClr val="tx1"/>
                </a:solidFill>
                <a:effectLst/>
                <a:latin typeface="Arial" charset="0"/>
                <a:ea typeface="+mn-ea"/>
                <a:cs typeface="+mn-cs"/>
              </a:rPr>
              <a:t>Die Erstellung eines Ergänzungsbands zu den zwölf mit der RL 2013/39/EU </a:t>
            </a:r>
            <a:r>
              <a:rPr lang="de-DE" sz="1200" b="1" kern="1200" dirty="0" smtClean="0">
                <a:solidFill>
                  <a:schemeClr val="tx1"/>
                </a:solidFill>
                <a:effectLst/>
                <a:latin typeface="Arial" charset="0"/>
                <a:ea typeface="+mn-ea"/>
                <a:cs typeface="+mn-cs"/>
              </a:rPr>
              <a:t>neu</a:t>
            </a:r>
            <a:r>
              <a:rPr lang="de-DE" sz="1200" kern="1200" dirty="0" smtClean="0">
                <a:solidFill>
                  <a:schemeClr val="tx1"/>
                </a:solidFill>
                <a:effectLst/>
                <a:latin typeface="Arial" charset="0"/>
                <a:ea typeface="+mn-ea"/>
                <a:cs typeface="+mn-cs"/>
              </a:rPr>
              <a:t> geregelten prioritären Stoffe, deren UQN 2027 einzuhalten sind, ist für den kommenden Bewirtschaftungszeitraum vorgesehen.</a:t>
            </a:r>
          </a:p>
          <a:p>
            <a:r>
              <a:rPr lang="de-DE" sz="1200" b="1" i="0" u="none" strike="noStrike" kern="1200" baseline="0" dirty="0" smtClean="0">
                <a:solidFill>
                  <a:schemeClr val="tx1"/>
                </a:solidFill>
                <a:latin typeface="Arial" charset="0"/>
                <a:ea typeface="+mn-ea"/>
                <a:cs typeface="+mn-cs"/>
              </a:rPr>
              <a:t>Spurenstoffe</a:t>
            </a:r>
            <a:r>
              <a:rPr lang="de-DE" sz="1200" b="0" i="0" u="none" strike="noStrike" kern="1200" baseline="0" dirty="0" smtClean="0">
                <a:solidFill>
                  <a:schemeClr val="tx1"/>
                </a:solidFill>
                <a:latin typeface="Arial" charset="0"/>
                <a:ea typeface="+mn-ea"/>
                <a:cs typeface="+mn-cs"/>
              </a:rPr>
              <a:t>: Stoffe, die in sehr geringen Konzentrationen in Gewässern vorkommen. Spurenstoffe stammen aus unterschiedlichen Bereichen und Produkten wie z. B. </a:t>
            </a:r>
            <a:r>
              <a:rPr lang="de-DE" sz="1200" b="0" i="0" u="none" strike="noStrike" kern="1200" baseline="0" dirty="0" err="1" smtClean="0">
                <a:solidFill>
                  <a:schemeClr val="tx1"/>
                </a:solidFill>
                <a:latin typeface="Arial" charset="0"/>
                <a:ea typeface="+mn-ea"/>
                <a:cs typeface="+mn-cs"/>
              </a:rPr>
              <a:t>Biozide</a:t>
            </a:r>
            <a:r>
              <a:rPr lang="de-DE" sz="1200" b="0" i="0" u="none" strike="noStrike" kern="1200" baseline="0" dirty="0" smtClean="0">
                <a:solidFill>
                  <a:schemeClr val="tx1"/>
                </a:solidFill>
                <a:latin typeface="Arial" charset="0"/>
                <a:ea typeface="+mn-ea"/>
                <a:cs typeface="+mn-cs"/>
              </a:rPr>
              <a:t>, Human- und Tierarzneimittel, Pflanzenschutzmittel, Industriechemikalien oder Körperpflege- und Waschmittel. </a:t>
            </a:r>
            <a:r>
              <a:rPr lang="de-DE" dirty="0" smtClean="0"/>
              <a:t>Das Ziel der Spurenstoffstrategie des Bundes ist es, den Eintrag von relevanten Spurenstoffen in die aquatische Umwelt zu vermeiden beziehungsweise zu reduzieren.</a:t>
            </a:r>
            <a:endParaRPr lang="de-DE" altLang="de-DE" sz="1200" dirty="0"/>
          </a:p>
        </p:txBody>
      </p:sp>
      <p:sp>
        <p:nvSpPr>
          <p:cNvPr id="4" name="Foliennummernplatzhalter 3"/>
          <p:cNvSpPr>
            <a:spLocks noGrp="1"/>
          </p:cNvSpPr>
          <p:nvPr>
            <p:ph type="sldNum" sz="quarter" idx="10"/>
          </p:nvPr>
        </p:nvSpPr>
        <p:spPr/>
        <p:txBody>
          <a:bodyPr/>
          <a:lstStyle/>
          <a:p>
            <a:pPr>
              <a:defRPr/>
            </a:pPr>
            <a:fld id="{4FAB85A5-F0B0-4D65-982D-34F04F0705A6}" type="slidenum">
              <a:rPr lang="de-DE" altLang="de-DE" smtClean="0"/>
              <a:pPr>
                <a:defRPr/>
              </a:pPr>
              <a:t>11</a:t>
            </a:fld>
            <a:endParaRPr lang="de-DE" altLang="de-DE"/>
          </a:p>
        </p:txBody>
      </p:sp>
    </p:spTree>
    <p:extLst>
      <p:ext uri="{BB962C8B-B14F-4D97-AF65-F5344CB8AC3E}">
        <p14:creationId xmlns:p14="http://schemas.microsoft.com/office/powerpoint/2010/main" val="733837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smtClean="0"/>
              <a:t>Hinweis:</a:t>
            </a:r>
            <a:r>
              <a:rPr lang="de-DE" sz="1200" baseline="0" dirty="0" smtClean="0"/>
              <a:t> </a:t>
            </a:r>
            <a:r>
              <a:rPr lang="de-DE" sz="1200" dirty="0" smtClean="0"/>
              <a:t>Für die Salzbelastung sind die Chlorid- und Sulfatkonzentration die maßgeblichen Parameter. </a:t>
            </a:r>
          </a:p>
          <a:p>
            <a:endParaRPr lang="de-DE" altLang="de-DE" sz="1200" dirty="0"/>
          </a:p>
        </p:txBody>
      </p:sp>
      <p:sp>
        <p:nvSpPr>
          <p:cNvPr id="4" name="Foliennummernplatzhalter 3"/>
          <p:cNvSpPr>
            <a:spLocks noGrp="1"/>
          </p:cNvSpPr>
          <p:nvPr>
            <p:ph type="sldNum" sz="quarter" idx="10"/>
          </p:nvPr>
        </p:nvSpPr>
        <p:spPr/>
        <p:txBody>
          <a:bodyPr/>
          <a:lstStyle/>
          <a:p>
            <a:pPr>
              <a:defRPr/>
            </a:pPr>
            <a:fld id="{4FAB85A5-F0B0-4D65-982D-34F04F0705A6}" type="slidenum">
              <a:rPr lang="de-DE" altLang="de-DE" smtClean="0"/>
              <a:pPr>
                <a:defRPr/>
              </a:pPr>
              <a:t>12</a:t>
            </a:fld>
            <a:endParaRPr lang="de-DE" altLang="de-DE"/>
          </a:p>
        </p:txBody>
      </p:sp>
    </p:spTree>
    <p:extLst>
      <p:ext uri="{BB962C8B-B14F-4D97-AF65-F5344CB8AC3E}">
        <p14:creationId xmlns:p14="http://schemas.microsoft.com/office/powerpoint/2010/main" val="3633172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ts val="600"/>
              </a:spcAft>
              <a:buClrTx/>
              <a:buSzTx/>
              <a:buFont typeface="Wingdings" panose="05000000000000000000" pitchFamily="2" charset="2"/>
              <a:buNone/>
              <a:tabLst/>
              <a:defRPr/>
            </a:pPr>
            <a:r>
              <a:rPr lang="de-DE" sz="1200" kern="1200" dirty="0" smtClean="0">
                <a:solidFill>
                  <a:schemeClr val="tx1"/>
                </a:solidFill>
                <a:effectLst/>
                <a:latin typeface="Arial" charset="0"/>
                <a:ea typeface="+mn-ea"/>
                <a:cs typeface="+mn-cs"/>
              </a:rPr>
              <a:t>Bild NLWKN; </a:t>
            </a:r>
            <a:r>
              <a:rPr lang="de-DE" sz="1200" kern="1200" dirty="0" smtClean="0">
                <a:solidFill>
                  <a:schemeClr val="dk1"/>
                </a:solidFill>
                <a:latin typeface="Arial" charset="0"/>
                <a:ea typeface="+mn-ea"/>
                <a:cs typeface="+mn-cs"/>
              </a:rPr>
              <a:t>Ausweisung nitratsensibler und phosphatsensibler Gebiete (in Überarbeitung) herausgenommen.</a:t>
            </a:r>
          </a:p>
          <a:p>
            <a:pPr marL="0" marR="0" lvl="0" indent="0" algn="l" defTabSz="914400" rtl="0" eaLnBrk="0" fontAlgn="base" latinLnBrk="0" hangingPunct="0">
              <a:lnSpc>
                <a:spcPct val="100000"/>
              </a:lnSpc>
              <a:spcBef>
                <a:spcPct val="30000"/>
              </a:spcBef>
              <a:spcAft>
                <a:spcPts val="600"/>
              </a:spcAft>
              <a:buClrTx/>
              <a:buSzTx/>
              <a:buFont typeface="Wingdings" panose="05000000000000000000" pitchFamily="2" charset="2"/>
              <a:buNone/>
              <a:tabLst/>
              <a:defRPr/>
            </a:pPr>
            <a:r>
              <a:rPr lang="de-DE" dirty="0" smtClean="0"/>
              <a:t>Zur Umsetzung DüV 2020: Allgemeine Verwaltungsvorschrift (des Bundes) zur Ausweisung von mit Nitrat belasteten und eutrophierten Gebieten (AVV GeA, vom 03.11.2020) </a:t>
            </a:r>
          </a:p>
          <a:p>
            <a:pPr marL="0" marR="0" lvl="0" indent="0" algn="l" defTabSz="914400" rtl="0" eaLnBrk="0" fontAlgn="base" latinLnBrk="0" hangingPunct="0">
              <a:lnSpc>
                <a:spcPct val="100000"/>
              </a:lnSpc>
              <a:spcBef>
                <a:spcPct val="30000"/>
              </a:spcBef>
              <a:spcAft>
                <a:spcPts val="600"/>
              </a:spcAft>
              <a:buClrTx/>
              <a:buSzTx/>
              <a:buFont typeface="Wingdings" panose="05000000000000000000" pitchFamily="2" charset="2"/>
              <a:buNone/>
              <a:tabLst/>
              <a:defRPr/>
            </a:pPr>
            <a:endParaRPr lang="de-DE"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ts val="600"/>
              </a:spcAft>
              <a:buClrTx/>
              <a:buSzTx/>
              <a:buFont typeface="Wingdings" panose="05000000000000000000" pitchFamily="2" charset="2"/>
              <a:buNone/>
              <a:tabLst/>
              <a:defRPr/>
            </a:pPr>
            <a:r>
              <a:rPr lang="de-DE" sz="1200" kern="1200" dirty="0" smtClean="0">
                <a:solidFill>
                  <a:schemeClr val="tx1"/>
                </a:solidFill>
                <a:effectLst/>
                <a:latin typeface="Arial" charset="0"/>
                <a:ea typeface="+mn-ea"/>
                <a:cs typeface="+mn-cs"/>
              </a:rPr>
              <a:t>Neben der Umsetzung der novellierten DüV vom 28.04.2020 zählen hierzu die Verordnung über Schutzbestimmungen in Wasserschutzgebieten (</a:t>
            </a:r>
            <a:r>
              <a:rPr lang="de-DE" sz="1200" kern="1200" dirty="0" err="1" smtClean="0">
                <a:solidFill>
                  <a:schemeClr val="tx1"/>
                </a:solidFill>
                <a:effectLst/>
                <a:latin typeface="Arial" charset="0"/>
                <a:ea typeface="+mn-ea"/>
                <a:cs typeface="+mn-cs"/>
              </a:rPr>
              <a:t>SchuVO</a:t>
            </a:r>
            <a:r>
              <a:rPr lang="de-DE" sz="1200" kern="1200" dirty="0" smtClean="0">
                <a:solidFill>
                  <a:schemeClr val="tx1"/>
                </a:solidFill>
                <a:effectLst/>
                <a:latin typeface="Arial" charset="0"/>
                <a:ea typeface="+mn-ea"/>
                <a:cs typeface="+mn-cs"/>
              </a:rPr>
              <a:t>) vom 29.05.2013 und die Meldeverordnung in Bezug auf Wirtschaftsdünger vom 01.06.2012 (geändert am 21.06.2017). </a:t>
            </a:r>
          </a:p>
          <a:p>
            <a:pPr marL="285750" indent="-285750">
              <a:spcAft>
                <a:spcPts val="600"/>
              </a:spcAft>
              <a:buFont typeface="Wingdings" panose="05000000000000000000" pitchFamily="2" charset="2"/>
              <a:buChar char="§"/>
              <a:defRPr/>
            </a:pPr>
            <a:endParaRPr lang="de-DE" altLang="de-DE" sz="1200" dirty="0"/>
          </a:p>
        </p:txBody>
      </p:sp>
      <p:sp>
        <p:nvSpPr>
          <p:cNvPr id="4" name="Foliennummernplatzhalter 3"/>
          <p:cNvSpPr>
            <a:spLocks noGrp="1"/>
          </p:cNvSpPr>
          <p:nvPr>
            <p:ph type="sldNum" sz="quarter" idx="10"/>
          </p:nvPr>
        </p:nvSpPr>
        <p:spPr/>
        <p:txBody>
          <a:bodyPr/>
          <a:lstStyle/>
          <a:p>
            <a:pPr>
              <a:defRPr/>
            </a:pPr>
            <a:fld id="{4FAB85A5-F0B0-4D65-982D-34F04F0705A6}" type="slidenum">
              <a:rPr lang="de-DE" altLang="de-DE" smtClean="0"/>
              <a:pPr>
                <a:defRPr/>
              </a:pPr>
              <a:t>13</a:t>
            </a:fld>
            <a:endParaRPr lang="de-DE" altLang="de-DE"/>
          </a:p>
        </p:txBody>
      </p:sp>
    </p:spTree>
    <p:extLst>
      <p:ext uri="{BB962C8B-B14F-4D97-AF65-F5344CB8AC3E}">
        <p14:creationId xmlns:p14="http://schemas.microsoft.com/office/powerpoint/2010/main" val="3237522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1" u="none" strike="noStrike" kern="1200" baseline="0" dirty="0" smtClean="0">
                <a:solidFill>
                  <a:schemeClr val="tx1"/>
                </a:solidFill>
                <a:latin typeface="Arial" charset="0"/>
                <a:ea typeface="+mn-ea"/>
                <a:cs typeface="+mn-cs"/>
              </a:rPr>
              <a:t>Kooperationsprogramm Trinkwasserschutz:  </a:t>
            </a:r>
            <a:r>
              <a:rPr lang="de-DE" sz="1200" b="0" i="0" u="none" strike="noStrike" kern="1200" baseline="0" dirty="0" smtClean="0">
                <a:solidFill>
                  <a:schemeClr val="tx1"/>
                </a:solidFill>
                <a:latin typeface="Arial" charset="0"/>
                <a:ea typeface="+mn-ea"/>
                <a:cs typeface="+mn-cs"/>
              </a:rPr>
              <a:t>Gewässerschutzberatung, Freiwillige Vereinbarungen in Trinkwassergewinnungsgebieten, Modell-und Pilotprojekte zur Erforschung einer auf die Grundwasserschutzbelange ausgerichteten Land-u. Forstwirtschaft.</a:t>
            </a:r>
          </a:p>
          <a:p>
            <a:pPr marL="0" marR="0" lvl="0" indent="0" algn="l" defTabSz="914400" rtl="0" eaLnBrk="0" fontAlgn="base" latinLnBrk="0" hangingPunct="0">
              <a:lnSpc>
                <a:spcPct val="100000"/>
              </a:lnSpc>
              <a:spcBef>
                <a:spcPct val="30000"/>
              </a:spcBef>
              <a:spcAft>
                <a:spcPts val="600"/>
              </a:spcAft>
              <a:buClrTx/>
              <a:buSzTx/>
              <a:buFont typeface="Wingdings" panose="05000000000000000000" pitchFamily="2" charset="2"/>
              <a:buNone/>
              <a:tabLst/>
              <a:defRPr/>
            </a:pPr>
            <a:r>
              <a:rPr lang="de-DE" sz="1200" kern="1200" dirty="0" smtClean="0">
                <a:solidFill>
                  <a:schemeClr val="tx1"/>
                </a:solidFill>
                <a:effectLst/>
                <a:latin typeface="Arial" charset="0"/>
                <a:ea typeface="+mn-ea"/>
                <a:cs typeface="+mn-cs"/>
              </a:rPr>
              <a:t>Für die Agarumwelt- und Klimaschutzmaßnahmen sind die Entscheidungen zur neuen Förderperiode 2021 bis 2027 abzuwarten. Die Umsetzung erfolgt in der Zeitspanne der Förderperiode.</a:t>
            </a:r>
          </a:p>
          <a:p>
            <a:pPr marL="0" indent="0">
              <a:spcAft>
                <a:spcPts val="600"/>
              </a:spcAft>
              <a:buFont typeface="Wingdings" panose="05000000000000000000" pitchFamily="2" charset="2"/>
              <a:buNone/>
              <a:defRPr/>
            </a:pPr>
            <a:endParaRPr lang="de-DE" altLang="de-DE" sz="1200" dirty="0"/>
          </a:p>
        </p:txBody>
      </p:sp>
      <p:sp>
        <p:nvSpPr>
          <p:cNvPr id="4" name="Foliennummernplatzhalter 3"/>
          <p:cNvSpPr>
            <a:spLocks noGrp="1"/>
          </p:cNvSpPr>
          <p:nvPr>
            <p:ph type="sldNum" sz="quarter" idx="10"/>
          </p:nvPr>
        </p:nvSpPr>
        <p:spPr/>
        <p:txBody>
          <a:bodyPr/>
          <a:lstStyle/>
          <a:p>
            <a:pPr>
              <a:defRPr/>
            </a:pPr>
            <a:fld id="{4FAB85A5-F0B0-4D65-982D-34F04F0705A6}" type="slidenum">
              <a:rPr lang="de-DE" altLang="de-DE" smtClean="0"/>
              <a:pPr>
                <a:defRPr/>
              </a:pPr>
              <a:t>14</a:t>
            </a:fld>
            <a:endParaRPr lang="de-DE" altLang="de-DE"/>
          </a:p>
        </p:txBody>
      </p:sp>
    </p:spTree>
    <p:extLst>
      <p:ext uri="{BB962C8B-B14F-4D97-AF65-F5344CB8AC3E}">
        <p14:creationId xmlns:p14="http://schemas.microsoft.com/office/powerpoint/2010/main" val="1336193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Arial" charset="0"/>
                <a:ea typeface="+mn-ea"/>
                <a:cs typeface="+mn-cs"/>
              </a:rPr>
              <a:t>Bei Pflanzenschutzmittel-Befunden größer der vorgeschriebenen Qualitätsnorm</a:t>
            </a:r>
            <a:r>
              <a:rPr lang="de-DE" sz="1200" kern="1200" baseline="0" dirty="0" smtClean="0">
                <a:solidFill>
                  <a:schemeClr val="tx1"/>
                </a:solidFill>
                <a:effectLst/>
                <a:latin typeface="Arial" charset="0"/>
                <a:ea typeface="+mn-ea"/>
                <a:cs typeface="+mn-cs"/>
              </a:rPr>
              <a:t> (QN)</a:t>
            </a:r>
            <a:r>
              <a:rPr lang="de-DE" sz="1200" kern="1200" dirty="0" smtClean="0">
                <a:solidFill>
                  <a:schemeClr val="tx1"/>
                </a:solidFill>
                <a:effectLst/>
                <a:latin typeface="Arial" charset="0"/>
                <a:ea typeface="+mn-ea"/>
                <a:cs typeface="+mn-cs"/>
              </a:rPr>
              <a:t> der derzeit zugelassenen Wirkstoffe werden in den entsprechend bewerteten Grundwasserkörpern verschiedene Ansätze verfolgt. Die grundlegende Maßnahme zur Reduzierung der Pestizidbelastung erfolgt durch die Umsetzung der Vorgaben des Pflanzenschutzgesetzes. Zunächst einmal wird der gesetzlich vorgezeichnete Weg der Zulassungsprüfung beschritten. In Ergänzung hierzu werden bei entsprechenden Befundlagen für nicht relevante </a:t>
            </a:r>
            <a:r>
              <a:rPr lang="de-DE" sz="1200" kern="1200" dirty="0" err="1" smtClean="0">
                <a:solidFill>
                  <a:schemeClr val="tx1"/>
                </a:solidFill>
                <a:effectLst/>
                <a:latin typeface="Arial" charset="0"/>
                <a:ea typeface="+mn-ea"/>
                <a:cs typeface="+mn-cs"/>
              </a:rPr>
              <a:t>Metabolite</a:t>
            </a:r>
            <a:r>
              <a:rPr lang="de-DE" sz="1200" kern="1200" dirty="0" smtClean="0">
                <a:solidFill>
                  <a:schemeClr val="tx1"/>
                </a:solidFill>
                <a:effectLst/>
                <a:latin typeface="Arial" charset="0"/>
                <a:ea typeface="+mn-ea"/>
                <a:cs typeface="+mn-cs"/>
              </a:rPr>
              <a:t> von den Wasserversorgern initiierte Anwendungsverbote in Trinkwassergewinnungsgebieten umgesetzt. Hinzu kommt der Nationale Aktionsplan zur nachhaltigen Anwendung von Pflanzenschutzmitteln (NAP). Hierzu gehört bspw. die Einführung neuer Beratungsansätze, der Einsatz von Robotertechnik, oder die Erforschung mechanischer Verfahren zur </a:t>
            </a:r>
            <a:r>
              <a:rPr lang="de-DE" sz="1200" kern="1200" dirty="0" err="1" smtClean="0">
                <a:solidFill>
                  <a:schemeClr val="tx1"/>
                </a:solidFill>
                <a:effectLst/>
                <a:latin typeface="Arial" charset="0"/>
                <a:ea typeface="+mn-ea"/>
                <a:cs typeface="+mn-cs"/>
              </a:rPr>
              <a:t>Beikrautregulierung</a:t>
            </a:r>
            <a:r>
              <a:rPr lang="de-DE" sz="1200" kern="1200" dirty="0" smtClean="0">
                <a:solidFill>
                  <a:schemeClr val="tx1"/>
                </a:solidFill>
                <a:effectLst/>
                <a:latin typeface="Arial" charset="0"/>
                <a:ea typeface="+mn-ea"/>
                <a:cs typeface="+mn-cs"/>
              </a:rPr>
              <a:t>. </a:t>
            </a:r>
          </a:p>
          <a:p>
            <a:r>
              <a:rPr lang="de-DE" sz="1200" kern="1200" dirty="0" smtClean="0">
                <a:solidFill>
                  <a:schemeClr val="tx1"/>
                </a:solidFill>
                <a:effectLst/>
                <a:latin typeface="Arial" charset="0"/>
                <a:ea typeface="+mn-ea"/>
                <a:cs typeface="+mn-cs"/>
              </a:rPr>
              <a:t>Hinsichtlich der Cadmiumbelastung werden auch auf Effekte durch die Novellierung der DüV erwartet.</a:t>
            </a:r>
          </a:p>
          <a:p>
            <a:pPr marL="0" indent="0">
              <a:spcAft>
                <a:spcPts val="600"/>
              </a:spcAft>
              <a:buFont typeface="Wingdings" panose="05000000000000000000" pitchFamily="2" charset="2"/>
              <a:buNone/>
              <a:defRPr/>
            </a:pPr>
            <a:endParaRPr lang="de-DE" altLang="de-DE" sz="1200" dirty="0"/>
          </a:p>
        </p:txBody>
      </p:sp>
      <p:sp>
        <p:nvSpPr>
          <p:cNvPr id="4" name="Foliennummernplatzhalter 3"/>
          <p:cNvSpPr>
            <a:spLocks noGrp="1"/>
          </p:cNvSpPr>
          <p:nvPr>
            <p:ph type="sldNum" sz="quarter" idx="10"/>
          </p:nvPr>
        </p:nvSpPr>
        <p:spPr/>
        <p:txBody>
          <a:bodyPr/>
          <a:lstStyle/>
          <a:p>
            <a:pPr>
              <a:defRPr/>
            </a:pPr>
            <a:fld id="{4FAB85A5-F0B0-4D65-982D-34F04F0705A6}" type="slidenum">
              <a:rPr lang="de-DE" altLang="de-DE" smtClean="0"/>
              <a:pPr>
                <a:defRPr/>
              </a:pPr>
              <a:t>15</a:t>
            </a:fld>
            <a:endParaRPr lang="de-DE" altLang="de-DE"/>
          </a:p>
        </p:txBody>
      </p:sp>
    </p:spTree>
    <p:extLst>
      <p:ext uri="{BB962C8B-B14F-4D97-AF65-F5344CB8AC3E}">
        <p14:creationId xmlns:p14="http://schemas.microsoft.com/office/powerpoint/2010/main" val="2239962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smtClean="0">
                <a:solidFill>
                  <a:schemeClr val="tx1"/>
                </a:solidFill>
                <a:latin typeface="Arial" charset="0"/>
                <a:ea typeface="+mn-ea"/>
                <a:cs typeface="+mn-cs"/>
              </a:rPr>
              <a:t>Landesweites Monitoring und Erstellung von Bewertungen und Themenberichten des GLD zur PSM-Belastung </a:t>
            </a:r>
          </a:p>
          <a:p>
            <a:r>
              <a:rPr lang="de-DE" sz="1200" b="0" i="0" u="none" strike="noStrike" kern="1200" baseline="0" dirty="0" smtClean="0">
                <a:solidFill>
                  <a:schemeClr val="tx1"/>
                </a:solidFill>
                <a:latin typeface="Arial" charset="0"/>
                <a:ea typeface="+mn-ea"/>
                <a:cs typeface="+mn-cs"/>
              </a:rPr>
              <a:t>Ursachenforschung: Erstellung standort-u. wirkstoffspezifischer Steckbriefe</a:t>
            </a:r>
          </a:p>
          <a:p>
            <a:r>
              <a:rPr lang="de-DE" sz="1200" b="0" i="0" u="none" strike="noStrike" kern="1200" baseline="0" dirty="0" smtClean="0">
                <a:solidFill>
                  <a:schemeClr val="tx1"/>
                </a:solidFill>
                <a:latin typeface="Arial" charset="0"/>
                <a:ea typeface="+mn-ea"/>
                <a:cs typeface="+mn-cs"/>
              </a:rPr>
              <a:t>Ermittlung von wirkstoffspezifischen und regionalem Handlungsbedarf</a:t>
            </a:r>
          </a:p>
          <a:p>
            <a:r>
              <a:rPr lang="de-DE" sz="1200" b="0" i="0" u="none" strike="noStrike" kern="1200" baseline="0" dirty="0" smtClean="0">
                <a:solidFill>
                  <a:schemeClr val="tx1"/>
                </a:solidFill>
                <a:latin typeface="Arial" charset="0"/>
                <a:ea typeface="+mn-ea"/>
                <a:cs typeface="+mn-cs"/>
              </a:rPr>
              <a:t>Durchführung einer Altersdatierung des Grundwassers an Messstellen mit PSM-Befunden 15 </a:t>
            </a:r>
            <a:endParaRPr lang="de-DE" altLang="de-DE" sz="1200" dirty="0"/>
          </a:p>
        </p:txBody>
      </p:sp>
      <p:sp>
        <p:nvSpPr>
          <p:cNvPr id="4" name="Foliennummernplatzhalter 3"/>
          <p:cNvSpPr>
            <a:spLocks noGrp="1"/>
          </p:cNvSpPr>
          <p:nvPr>
            <p:ph type="sldNum" sz="quarter" idx="10"/>
          </p:nvPr>
        </p:nvSpPr>
        <p:spPr/>
        <p:txBody>
          <a:bodyPr/>
          <a:lstStyle/>
          <a:p>
            <a:pPr>
              <a:defRPr/>
            </a:pPr>
            <a:fld id="{4FAB85A5-F0B0-4D65-982D-34F04F0705A6}" type="slidenum">
              <a:rPr lang="de-DE" altLang="de-DE" smtClean="0"/>
              <a:pPr>
                <a:defRPr/>
              </a:pPr>
              <a:t>16</a:t>
            </a:fld>
            <a:endParaRPr lang="de-DE" altLang="de-DE"/>
          </a:p>
        </p:txBody>
      </p:sp>
    </p:spTree>
    <p:extLst>
      <p:ext uri="{BB962C8B-B14F-4D97-AF65-F5344CB8AC3E}">
        <p14:creationId xmlns:p14="http://schemas.microsoft.com/office/powerpoint/2010/main" val="260903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smtClean="0"/>
              <a:t>Kosten für dem Bund zuzuordnende EG-WRRL-Maßnahmen an Bundeswasserstraßen sind hierin nicht enthalten.</a:t>
            </a:r>
            <a:br>
              <a:rPr lang="de-DE" sz="1200" dirty="0" smtClean="0"/>
            </a:br>
            <a:r>
              <a:rPr lang="de-DE" sz="1200" kern="1200" dirty="0" smtClean="0">
                <a:solidFill>
                  <a:schemeClr val="tx1"/>
                </a:solidFill>
                <a:effectLst/>
                <a:latin typeface="Arial" charset="0"/>
                <a:ea typeface="+mn-ea"/>
                <a:cs typeface="+mn-cs"/>
              </a:rPr>
              <a:t>Das Projekt Gewässerallianz Niedersachsen wird derzeit mit 1 Mio. EUR pro Jahr unterstützt. Eine weitere Stärkung und Verstetigung der Gewässerallianzen ist beabsichtigt.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smtClean="0"/>
              <a:t>Die Kostenschätzung für Umsetzung aller zur Zielerreichung notwendigen Maßnahmen (Vollplanung)</a:t>
            </a:r>
            <a:r>
              <a:rPr lang="de-DE" b="1" baseline="0" dirty="0" smtClean="0"/>
              <a:t> umfasst: ca. 3.4 Milliarden Euro.</a:t>
            </a:r>
            <a:endParaRPr lang="de-DE" b="1" dirty="0" smtClean="0"/>
          </a:p>
          <a:p>
            <a:endParaRPr lang="de-DE" dirty="0"/>
          </a:p>
        </p:txBody>
      </p:sp>
      <p:sp>
        <p:nvSpPr>
          <p:cNvPr id="4" name="Foliennummernplatzhalter 3"/>
          <p:cNvSpPr>
            <a:spLocks noGrp="1"/>
          </p:cNvSpPr>
          <p:nvPr>
            <p:ph type="sldNum" sz="quarter" idx="10"/>
          </p:nvPr>
        </p:nvSpPr>
        <p:spPr/>
        <p:txBody>
          <a:bodyPr/>
          <a:lstStyle/>
          <a:p>
            <a:pPr>
              <a:defRPr/>
            </a:pPr>
            <a:fld id="{4FAB85A5-F0B0-4D65-982D-34F04F0705A6}" type="slidenum">
              <a:rPr lang="de-DE" altLang="de-DE" smtClean="0"/>
              <a:pPr>
                <a:defRPr/>
              </a:pPr>
              <a:t>17</a:t>
            </a:fld>
            <a:endParaRPr lang="de-DE" altLang="de-DE"/>
          </a:p>
        </p:txBody>
      </p:sp>
    </p:spTree>
    <p:extLst>
      <p:ext uri="{BB962C8B-B14F-4D97-AF65-F5344CB8AC3E}">
        <p14:creationId xmlns:p14="http://schemas.microsoft.com/office/powerpoint/2010/main" val="2720138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Aft>
                <a:spcPts val="600"/>
              </a:spcAft>
              <a:buFont typeface="Wingdings" panose="05000000000000000000" pitchFamily="2" charset="2"/>
              <a:buNone/>
              <a:defRPr/>
            </a:pPr>
            <a:r>
              <a:rPr lang="de-DE" altLang="de-DE" sz="1200" dirty="0" smtClean="0"/>
              <a:t>Die Handlungsfelder spiegeln auch die </a:t>
            </a:r>
            <a:r>
              <a:rPr lang="de-DE" altLang="de-DE" sz="1200" b="1" dirty="0" smtClean="0"/>
              <a:t>Wichtigen</a:t>
            </a:r>
            <a:r>
              <a:rPr lang="de-DE" altLang="de-DE" sz="1200" b="1" baseline="0" dirty="0" smtClean="0"/>
              <a:t> Fragen der Gewässerbewirtschaftung </a:t>
            </a:r>
            <a:r>
              <a:rPr lang="de-DE" altLang="de-DE" sz="1200" baseline="0" dirty="0" smtClean="0"/>
              <a:t>wieder, die vor der WWRL sowie seit dem 1. BW-Zyklus (2009) bestehen.</a:t>
            </a:r>
            <a:endParaRPr lang="de-DE" altLang="de-DE" sz="1200" dirty="0"/>
          </a:p>
        </p:txBody>
      </p:sp>
      <p:sp>
        <p:nvSpPr>
          <p:cNvPr id="4" name="Foliennummernplatzhalter 3"/>
          <p:cNvSpPr>
            <a:spLocks noGrp="1"/>
          </p:cNvSpPr>
          <p:nvPr>
            <p:ph type="sldNum" sz="quarter" idx="10"/>
          </p:nvPr>
        </p:nvSpPr>
        <p:spPr/>
        <p:txBody>
          <a:bodyPr/>
          <a:lstStyle/>
          <a:p>
            <a:pPr>
              <a:defRPr/>
            </a:pPr>
            <a:fld id="{4FAB85A5-F0B0-4D65-982D-34F04F0705A6}" type="slidenum">
              <a:rPr lang="de-DE" altLang="de-DE" smtClean="0"/>
              <a:pPr>
                <a:defRPr/>
              </a:pPr>
              <a:t>2</a:t>
            </a:fld>
            <a:endParaRPr lang="de-DE" altLang="de-DE"/>
          </a:p>
        </p:txBody>
      </p:sp>
    </p:spTree>
    <p:extLst>
      <p:ext uri="{BB962C8B-B14F-4D97-AF65-F5344CB8AC3E}">
        <p14:creationId xmlns:p14="http://schemas.microsoft.com/office/powerpoint/2010/main" val="1356236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spcAft>
                <a:spcPts val="600"/>
              </a:spcAft>
              <a:buFont typeface="Wingdings" panose="05000000000000000000" pitchFamily="2" charset="2"/>
              <a:buChar char="§"/>
              <a:defRPr/>
            </a:pPr>
            <a:endParaRPr lang="de-DE" altLang="de-DE" sz="1200" dirty="0"/>
          </a:p>
        </p:txBody>
      </p:sp>
      <p:sp>
        <p:nvSpPr>
          <p:cNvPr id="4" name="Foliennummernplatzhalter 3"/>
          <p:cNvSpPr>
            <a:spLocks noGrp="1"/>
          </p:cNvSpPr>
          <p:nvPr>
            <p:ph type="sldNum" sz="quarter" idx="10"/>
          </p:nvPr>
        </p:nvSpPr>
        <p:spPr/>
        <p:txBody>
          <a:bodyPr/>
          <a:lstStyle/>
          <a:p>
            <a:pPr>
              <a:defRPr/>
            </a:pPr>
            <a:fld id="{4FAB85A5-F0B0-4D65-982D-34F04F0705A6}" type="slidenum">
              <a:rPr lang="de-DE" altLang="de-DE" smtClean="0"/>
              <a:pPr>
                <a:defRPr/>
              </a:pPr>
              <a:t>3</a:t>
            </a:fld>
            <a:endParaRPr lang="de-DE" altLang="de-DE"/>
          </a:p>
        </p:txBody>
      </p:sp>
    </p:spTree>
    <p:extLst>
      <p:ext uri="{BB962C8B-B14F-4D97-AF65-F5344CB8AC3E}">
        <p14:creationId xmlns:p14="http://schemas.microsoft.com/office/powerpoint/2010/main" val="3538031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Aft>
                <a:spcPts val="600"/>
              </a:spcAft>
              <a:buFont typeface="Wingdings" panose="05000000000000000000" pitchFamily="2" charset="2"/>
              <a:buNone/>
              <a:defRPr/>
            </a:pPr>
            <a:r>
              <a:rPr lang="de-DE" altLang="de-DE" sz="1200" dirty="0" smtClean="0"/>
              <a:t>Graphik enthält alle Informationen</a:t>
            </a:r>
            <a:r>
              <a:rPr lang="de-DE" altLang="de-DE" sz="1200" baseline="0" dirty="0" smtClean="0"/>
              <a:t> zu Zeitraum der Maßnahmenumsetzung und erwarteter Zeitraum für Zielerreichung in Abhängigkeit der Priorisierung (Vorstellen Gruppe 1 und 2 soll reichen, die anderen Gruppen\Details sollen die Teilnehmer später in Ruhe betrachten)</a:t>
            </a:r>
            <a:endParaRPr lang="de-DE" altLang="de-DE" sz="1200" dirty="0"/>
          </a:p>
        </p:txBody>
      </p:sp>
      <p:sp>
        <p:nvSpPr>
          <p:cNvPr id="4" name="Foliennummernplatzhalter 3"/>
          <p:cNvSpPr>
            <a:spLocks noGrp="1"/>
          </p:cNvSpPr>
          <p:nvPr>
            <p:ph type="sldNum" sz="quarter" idx="10"/>
          </p:nvPr>
        </p:nvSpPr>
        <p:spPr/>
        <p:txBody>
          <a:bodyPr/>
          <a:lstStyle/>
          <a:p>
            <a:pPr>
              <a:defRPr/>
            </a:pPr>
            <a:fld id="{4FAB85A5-F0B0-4D65-982D-34F04F0705A6}" type="slidenum">
              <a:rPr lang="de-DE" altLang="de-DE" smtClean="0"/>
              <a:pPr>
                <a:defRPr/>
              </a:pPr>
              <a:t>4</a:t>
            </a:fld>
            <a:endParaRPr lang="de-DE" altLang="de-DE"/>
          </a:p>
        </p:txBody>
      </p:sp>
    </p:spTree>
    <p:extLst>
      <p:ext uri="{BB962C8B-B14F-4D97-AF65-F5344CB8AC3E}">
        <p14:creationId xmlns:p14="http://schemas.microsoft.com/office/powerpoint/2010/main" val="4099441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spcAft>
                <a:spcPts val="600"/>
              </a:spcAft>
              <a:buFont typeface="Wingdings" panose="05000000000000000000" pitchFamily="2" charset="2"/>
              <a:buChar char="§"/>
              <a:defRPr/>
            </a:pPr>
            <a:endParaRPr lang="de-DE" altLang="de-DE" sz="1200" dirty="0"/>
          </a:p>
        </p:txBody>
      </p:sp>
      <p:sp>
        <p:nvSpPr>
          <p:cNvPr id="4" name="Foliennummernplatzhalter 3"/>
          <p:cNvSpPr>
            <a:spLocks noGrp="1"/>
          </p:cNvSpPr>
          <p:nvPr>
            <p:ph type="sldNum" sz="quarter" idx="10"/>
          </p:nvPr>
        </p:nvSpPr>
        <p:spPr/>
        <p:txBody>
          <a:bodyPr/>
          <a:lstStyle/>
          <a:p>
            <a:pPr>
              <a:defRPr/>
            </a:pPr>
            <a:fld id="{4FAB85A5-F0B0-4D65-982D-34F04F0705A6}" type="slidenum">
              <a:rPr lang="de-DE" altLang="de-DE" smtClean="0"/>
              <a:pPr>
                <a:defRPr/>
              </a:pPr>
              <a:t>5</a:t>
            </a:fld>
            <a:endParaRPr lang="de-DE" altLang="de-DE"/>
          </a:p>
        </p:txBody>
      </p:sp>
    </p:spTree>
    <p:extLst>
      <p:ext uri="{BB962C8B-B14F-4D97-AF65-F5344CB8AC3E}">
        <p14:creationId xmlns:p14="http://schemas.microsoft.com/office/powerpoint/2010/main" val="2808424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ts val="600"/>
              </a:spcAft>
              <a:buClrTx/>
              <a:buSzTx/>
              <a:buFont typeface="Wingdings" panose="05000000000000000000" pitchFamily="2" charset="2"/>
              <a:buNone/>
              <a:tabLst/>
              <a:defRPr/>
            </a:pPr>
            <a:r>
              <a:rPr lang="de-DE" altLang="de-DE" sz="1200" b="1" dirty="0" smtClean="0"/>
              <a:t>Grundlegender Maßnahmentyp zur Anpassung u.</a:t>
            </a:r>
            <a:r>
              <a:rPr lang="de-DE" altLang="de-DE" sz="1200" b="1" baseline="0" dirty="0" smtClean="0"/>
              <a:t> Optimierung der Gewässerunterhaltung. </a:t>
            </a:r>
            <a:r>
              <a:rPr lang="de-DE" sz="1200" kern="1200" dirty="0" smtClean="0">
                <a:solidFill>
                  <a:schemeClr val="tx1"/>
                </a:solidFill>
                <a:effectLst/>
                <a:latin typeface="Arial" charset="0"/>
                <a:ea typeface="+mn-ea"/>
                <a:cs typeface="+mn-cs"/>
              </a:rPr>
              <a:t>Auf eine wasserkörperscharfe Meldung wird im vorliegenden Maßnahmenprogrammen, im Gegensatz zu den vorangegangenen Programmen, auch vor dem Hintergrund der geplanten Novellierung des NWG verzichtet.</a:t>
            </a:r>
          </a:p>
          <a:p>
            <a:pPr marL="0" marR="0" lvl="0" indent="0" algn="l" defTabSz="914400" rtl="0" eaLnBrk="0" fontAlgn="base" latinLnBrk="0" hangingPunct="0">
              <a:lnSpc>
                <a:spcPct val="100000"/>
              </a:lnSpc>
              <a:spcBef>
                <a:spcPct val="30000"/>
              </a:spcBef>
              <a:spcAft>
                <a:spcPts val="600"/>
              </a:spcAft>
              <a:buClrTx/>
              <a:buSzTx/>
              <a:buFont typeface="Wingdings" panose="05000000000000000000" pitchFamily="2" charset="2"/>
              <a:buNone/>
              <a:tabLst/>
              <a:defRPr/>
            </a:pPr>
            <a:endParaRPr lang="de-DE" sz="10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ts val="600"/>
              </a:spcAft>
              <a:buClrTx/>
              <a:buSzTx/>
              <a:buFont typeface="Wingdings" panose="05000000000000000000" pitchFamily="2" charset="2"/>
              <a:buNone/>
              <a:tabLst/>
              <a:defRPr/>
            </a:pPr>
            <a:r>
              <a:rPr lang="de-DE" sz="1000" kern="1200" dirty="0" smtClean="0">
                <a:solidFill>
                  <a:schemeClr val="tx1"/>
                </a:solidFill>
                <a:effectLst/>
                <a:latin typeface="Arial" charset="0"/>
                <a:ea typeface="+mn-ea"/>
                <a:cs typeface="+mn-cs"/>
              </a:rPr>
              <a:t>Graphiken,</a:t>
            </a:r>
            <a:r>
              <a:rPr lang="de-DE" sz="1000" kern="1200" baseline="0" dirty="0" smtClean="0">
                <a:solidFill>
                  <a:schemeClr val="tx1"/>
                </a:solidFill>
                <a:effectLst/>
                <a:latin typeface="Arial" charset="0"/>
                <a:ea typeface="+mn-ea"/>
                <a:cs typeface="+mn-cs"/>
              </a:rPr>
              <a:t> </a:t>
            </a:r>
            <a:r>
              <a:rPr lang="de-DE" sz="1000" kern="1200" dirty="0" smtClean="0">
                <a:solidFill>
                  <a:schemeClr val="tx1"/>
                </a:solidFill>
                <a:effectLst/>
                <a:latin typeface="Arial" charset="0"/>
                <a:ea typeface="+mn-ea"/>
                <a:cs typeface="+mn-cs"/>
              </a:rPr>
              <a:t>Bilder von Gewässerallianz</a:t>
            </a:r>
            <a:r>
              <a:rPr lang="de-DE" sz="1000" kern="1200" baseline="0" dirty="0" smtClean="0">
                <a:solidFill>
                  <a:schemeClr val="tx1"/>
                </a:solidFill>
                <a:effectLst/>
                <a:latin typeface="Arial" charset="0"/>
                <a:ea typeface="+mn-ea"/>
                <a:cs typeface="+mn-cs"/>
              </a:rPr>
              <a:t> (NLWKN)</a:t>
            </a:r>
            <a:endParaRPr lang="de-DE" sz="1000" kern="1200" dirty="0" smtClean="0">
              <a:solidFill>
                <a:schemeClr val="tx1"/>
              </a:solidFill>
              <a:effectLst/>
              <a:latin typeface="Arial" charset="0"/>
              <a:ea typeface="+mn-ea"/>
              <a:cs typeface="+mn-cs"/>
            </a:endParaRPr>
          </a:p>
          <a:p>
            <a:pPr marL="0" indent="0">
              <a:spcAft>
                <a:spcPts val="600"/>
              </a:spcAft>
              <a:buFont typeface="Wingdings" panose="05000000000000000000" pitchFamily="2" charset="2"/>
              <a:buNone/>
              <a:defRPr/>
            </a:pPr>
            <a:endParaRPr lang="de-DE" altLang="de-DE" sz="1200" dirty="0"/>
          </a:p>
        </p:txBody>
      </p:sp>
      <p:sp>
        <p:nvSpPr>
          <p:cNvPr id="4" name="Foliennummernplatzhalter 3"/>
          <p:cNvSpPr>
            <a:spLocks noGrp="1"/>
          </p:cNvSpPr>
          <p:nvPr>
            <p:ph type="sldNum" sz="quarter" idx="10"/>
          </p:nvPr>
        </p:nvSpPr>
        <p:spPr/>
        <p:txBody>
          <a:bodyPr/>
          <a:lstStyle/>
          <a:p>
            <a:pPr>
              <a:defRPr/>
            </a:pPr>
            <a:fld id="{4FAB85A5-F0B0-4D65-982D-34F04F0705A6}" type="slidenum">
              <a:rPr lang="de-DE" altLang="de-DE" smtClean="0"/>
              <a:pPr>
                <a:defRPr/>
              </a:pPr>
              <a:t>6</a:t>
            </a:fld>
            <a:endParaRPr lang="de-DE" altLang="de-DE"/>
          </a:p>
        </p:txBody>
      </p:sp>
    </p:spTree>
    <p:extLst>
      <p:ext uri="{BB962C8B-B14F-4D97-AF65-F5344CB8AC3E}">
        <p14:creationId xmlns:p14="http://schemas.microsoft.com/office/powerpoint/2010/main" val="253361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smtClean="0">
                <a:latin typeface="Arial" charset="0"/>
              </a:rPr>
              <a:t>Für die in die Nordsee mündende Fließgewässer ist ein Jahresmittelwert von </a:t>
            </a:r>
            <a:r>
              <a:rPr lang="de-DE" sz="1200" b="1" dirty="0" smtClean="0">
                <a:latin typeface="Arial" charset="0"/>
              </a:rPr>
              <a:t>2,8 mg/l TN </a:t>
            </a:r>
            <a:r>
              <a:rPr lang="de-DE" sz="1200" dirty="0" smtClean="0">
                <a:latin typeface="Arial" charset="0"/>
              </a:rPr>
              <a:t>festgelegt, der an den Süsswassermessstellen am Grenzscheitel vom Süßwasser zum Meereswasser (limnisch-marin) gilt zur langfristigen Erreichung GÖZ für Küstengewässer</a:t>
            </a:r>
            <a:r>
              <a:rPr lang="de-DE" sz="1200" baseline="0" dirty="0" smtClean="0">
                <a:latin typeface="Arial" charset="0"/>
              </a:rPr>
              <a:t> </a:t>
            </a:r>
            <a:r>
              <a:rPr lang="de-DE" sz="1200" dirty="0" smtClean="0">
                <a:latin typeface="Arial" charset="0"/>
              </a:rPr>
              <a:t> der sowie der Wert für </a:t>
            </a:r>
            <a:r>
              <a:rPr lang="de-DE" sz="1200" b="1" dirty="0" smtClean="0">
                <a:latin typeface="Arial" charset="0"/>
              </a:rPr>
              <a:t>TP</a:t>
            </a:r>
            <a:r>
              <a:rPr lang="de-DE" sz="1200" dirty="0" smtClean="0">
                <a:latin typeface="Arial" charset="0"/>
              </a:rPr>
              <a:t> je nach Binnengewässertyp von </a:t>
            </a:r>
            <a:r>
              <a:rPr lang="de-DE" sz="1200" b="1" dirty="0" smtClean="0">
                <a:latin typeface="Arial" charset="0"/>
              </a:rPr>
              <a:t>0,1 mg/l bis 0,3 mg/l TP</a:t>
            </a:r>
            <a:r>
              <a:rPr lang="de-DE" sz="1200" dirty="0" smtClean="0">
                <a:latin typeface="Arial" charset="0"/>
              </a:rPr>
              <a:t>, insbesondere für die langsam fließenden Gewässer und die Seen.</a:t>
            </a:r>
            <a:endParaRPr lang="de-DE" sz="1200" dirty="0" smtClean="0">
              <a:solidFill>
                <a:srgbClr val="FFC000"/>
              </a:solidFill>
            </a:endParaRPr>
          </a:p>
          <a:p>
            <a:endParaRPr lang="de-DE" sz="1200" b="0" i="0" u="none" strike="noStrike" kern="1200" baseline="0" dirty="0" smtClean="0">
              <a:solidFill>
                <a:schemeClr val="tx1"/>
              </a:solidFill>
              <a:latin typeface="Arial" charset="0"/>
              <a:ea typeface="+mn-ea"/>
              <a:cs typeface="+mn-cs"/>
            </a:endParaRPr>
          </a:p>
          <a:p>
            <a:r>
              <a:rPr lang="de-DE" sz="1200" b="0" i="0" u="none" strike="noStrike" kern="1200" baseline="0" dirty="0" smtClean="0">
                <a:solidFill>
                  <a:schemeClr val="tx1"/>
                </a:solidFill>
                <a:latin typeface="Arial" charset="0"/>
                <a:ea typeface="+mn-ea"/>
                <a:cs typeface="+mn-cs"/>
              </a:rPr>
              <a:t>Der Minderungsbedarf an Nährstoffen ist zu beziffern. Die Quellen (z.B. punktuell, diffus) und Pfade müssen quantifizierbar sein (z.B. Dränage, Kläranlage, Erosion)</a:t>
            </a:r>
          </a:p>
          <a:p>
            <a:endParaRPr lang="de-DE" sz="1200" b="0" i="0" u="none" strike="noStrike" kern="1200" baseline="0" dirty="0" smtClean="0">
              <a:solidFill>
                <a:schemeClr val="tx1"/>
              </a:solidFill>
              <a:latin typeface="Arial" charset="0"/>
              <a:ea typeface="+mn-ea"/>
              <a:cs typeface="+mn-cs"/>
            </a:endParaRPr>
          </a:p>
          <a:p>
            <a:r>
              <a:rPr lang="de-DE" sz="1200" b="0" i="0" u="none" strike="noStrike" kern="1200" baseline="0" dirty="0" smtClean="0">
                <a:solidFill>
                  <a:schemeClr val="tx1"/>
                </a:solidFill>
                <a:latin typeface="Arial" charset="0"/>
                <a:ea typeface="+mn-ea"/>
                <a:cs typeface="+mn-cs"/>
              </a:rPr>
              <a:t>Sind auf Ebene der einzelnen Wasserkörper (WK) zu beziehen (mehr als 1550 WK)</a:t>
            </a:r>
          </a:p>
          <a:p>
            <a:r>
              <a:rPr lang="de-DE" sz="1200" b="1" i="0" u="none" strike="noStrike" kern="1200" baseline="0" dirty="0" smtClean="0">
                <a:solidFill>
                  <a:schemeClr val="tx1"/>
                </a:solidFill>
                <a:latin typeface="Arial" charset="0"/>
                <a:ea typeface="+mn-ea"/>
                <a:cs typeface="+mn-cs"/>
              </a:rPr>
              <a:t>Zielvorgaben:</a:t>
            </a:r>
            <a:r>
              <a:rPr lang="de-DE" sz="1200" b="0" i="0" u="none" strike="noStrike" kern="1200" baseline="0" dirty="0" smtClean="0">
                <a:solidFill>
                  <a:schemeClr val="tx1"/>
                </a:solidFill>
                <a:latin typeface="Arial" charset="0"/>
                <a:ea typeface="+mn-ea"/>
                <a:cs typeface="+mn-cs"/>
              </a:rPr>
              <a:t> Übertragung des </a:t>
            </a:r>
            <a:r>
              <a:rPr lang="de-DE" sz="1200" b="1" i="0" u="none" strike="noStrike" kern="1200" baseline="0" dirty="0" smtClean="0">
                <a:solidFill>
                  <a:schemeClr val="tx1"/>
                </a:solidFill>
                <a:latin typeface="Arial" charset="0"/>
                <a:ea typeface="+mn-ea"/>
                <a:cs typeface="+mn-cs"/>
              </a:rPr>
              <a:t>Bewirtschaftungsziels für Küstengewässer</a:t>
            </a:r>
          </a:p>
          <a:p>
            <a:r>
              <a:rPr lang="de-DE" sz="1200" b="0" i="0" u="none" strike="noStrike" kern="1200" baseline="0" dirty="0" smtClean="0">
                <a:solidFill>
                  <a:schemeClr val="tx1"/>
                </a:solidFill>
                <a:latin typeface="Arial" charset="0"/>
                <a:ea typeface="+mn-ea"/>
                <a:cs typeface="+mn-cs"/>
              </a:rPr>
              <a:t>von </a:t>
            </a:r>
            <a:r>
              <a:rPr lang="de-DE" sz="1200" b="1" i="0" u="none" strike="noStrike" kern="1200" baseline="0" dirty="0" smtClean="0">
                <a:solidFill>
                  <a:schemeClr val="tx1"/>
                </a:solidFill>
                <a:latin typeface="Arial" charset="0"/>
                <a:ea typeface="+mn-ea"/>
                <a:cs typeface="+mn-cs"/>
              </a:rPr>
              <a:t>2,8 mg TN/l </a:t>
            </a:r>
            <a:r>
              <a:rPr lang="de-DE" sz="1200" b="0" i="0" u="none" strike="noStrike" kern="1200" baseline="0" dirty="0" smtClean="0">
                <a:solidFill>
                  <a:schemeClr val="tx1"/>
                </a:solidFill>
                <a:latin typeface="Arial" charset="0"/>
                <a:ea typeface="+mn-ea"/>
                <a:cs typeface="+mn-cs"/>
              </a:rPr>
              <a:t>auf die Gewässer des Binnenlandes</a:t>
            </a:r>
          </a:p>
          <a:p>
            <a:r>
              <a:rPr lang="de-DE" sz="1200" b="1" i="0" u="none" strike="noStrike" kern="1200" baseline="0" dirty="0" smtClean="0">
                <a:solidFill>
                  <a:schemeClr val="tx1"/>
                </a:solidFill>
                <a:latin typeface="Arial" charset="0"/>
                <a:ea typeface="+mn-ea"/>
                <a:cs typeface="+mn-cs"/>
              </a:rPr>
              <a:t>TP: je nach Gewässertyp 0,1 mg/l bis 0,3 mg/l</a:t>
            </a:r>
          </a:p>
        </p:txBody>
      </p:sp>
      <p:sp>
        <p:nvSpPr>
          <p:cNvPr id="4" name="Foliennummernplatzhalter 3"/>
          <p:cNvSpPr>
            <a:spLocks noGrp="1"/>
          </p:cNvSpPr>
          <p:nvPr>
            <p:ph type="sldNum" sz="quarter" idx="10"/>
          </p:nvPr>
        </p:nvSpPr>
        <p:spPr/>
        <p:txBody>
          <a:bodyPr/>
          <a:lstStyle/>
          <a:p>
            <a:pPr>
              <a:defRPr/>
            </a:pPr>
            <a:fld id="{4FAB85A5-F0B0-4D65-982D-34F04F0705A6}" type="slidenum">
              <a:rPr lang="de-DE" altLang="de-DE" smtClean="0"/>
              <a:pPr>
                <a:defRPr/>
              </a:pPr>
              <a:t>7</a:t>
            </a:fld>
            <a:endParaRPr lang="de-DE" altLang="de-DE"/>
          </a:p>
        </p:txBody>
      </p:sp>
    </p:spTree>
    <p:extLst>
      <p:ext uri="{BB962C8B-B14F-4D97-AF65-F5344CB8AC3E}">
        <p14:creationId xmlns:p14="http://schemas.microsoft.com/office/powerpoint/2010/main" val="2348343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sz="1200" dirty="0" smtClean="0"/>
              <a:t>BLMP- Bund/</a:t>
            </a:r>
            <a:r>
              <a:rPr lang="de-DE" altLang="de-DE" sz="1200" baseline="0" dirty="0" smtClean="0"/>
              <a:t>Länder Messprogramm dient der Überwachung der Meeresumwelt von Nord- und Ostsee</a:t>
            </a:r>
            <a:endParaRPr lang="de-DE" altLang="de-DE" sz="1200" dirty="0"/>
          </a:p>
        </p:txBody>
      </p:sp>
      <p:sp>
        <p:nvSpPr>
          <p:cNvPr id="4" name="Foliennummernplatzhalter 3"/>
          <p:cNvSpPr>
            <a:spLocks noGrp="1"/>
          </p:cNvSpPr>
          <p:nvPr>
            <p:ph type="sldNum" sz="quarter" idx="10"/>
          </p:nvPr>
        </p:nvSpPr>
        <p:spPr/>
        <p:txBody>
          <a:bodyPr/>
          <a:lstStyle/>
          <a:p>
            <a:pPr>
              <a:defRPr/>
            </a:pPr>
            <a:fld id="{4FAB85A5-F0B0-4D65-982D-34F04F0705A6}" type="slidenum">
              <a:rPr lang="de-DE" altLang="de-DE" smtClean="0"/>
              <a:pPr>
                <a:defRPr/>
              </a:pPr>
              <a:t>8</a:t>
            </a:fld>
            <a:endParaRPr lang="de-DE" altLang="de-DE"/>
          </a:p>
        </p:txBody>
      </p:sp>
    </p:spTree>
    <p:extLst>
      <p:ext uri="{BB962C8B-B14F-4D97-AF65-F5344CB8AC3E}">
        <p14:creationId xmlns:p14="http://schemas.microsoft.com/office/powerpoint/2010/main" val="423222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Arial" charset="0"/>
                <a:ea typeface="+mn-ea"/>
                <a:cs typeface="+mn-cs"/>
              </a:rPr>
              <a:t>Hinweis Beratung und AUK: </a:t>
            </a:r>
            <a:r>
              <a:rPr lang="de-DE" sz="1200" kern="1200" dirty="0" smtClean="0">
                <a:solidFill>
                  <a:schemeClr val="tx1"/>
                </a:solidFill>
                <a:effectLst/>
                <a:latin typeface="Arial" charset="0"/>
                <a:ea typeface="+mn-ea"/>
                <a:cs typeface="+mn-cs"/>
              </a:rPr>
              <a:t>Aktuell wird die Gesamtstrategie für die neue Förderperiode des Landwirtschaftsfonds für die Entwicklung des ländlichen Raums (ELER) in Niedersachsen abgestimmt. Welche finanziellen Mittel Niedersachsen aus dem ELER-Fond zur Verfügung stehen werden, wird vermutlich erst gegen Ende des Jahres 2020 feststehen.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smtClean="0"/>
              <a:t>Zur Umsetzung </a:t>
            </a:r>
            <a:r>
              <a:rPr lang="de-DE" b="1" dirty="0" smtClean="0"/>
              <a:t>DüV 2020</a:t>
            </a:r>
            <a:r>
              <a:rPr lang="de-DE" dirty="0" smtClean="0"/>
              <a:t>: Allgemeine Verwaltungsvorschrift (des Bundes) zur Ausweisung von mit Nitrat belasteten und eutrophierten Gebieten (AVV GeA, vom 03.11.2020) </a:t>
            </a:r>
          </a:p>
          <a:p>
            <a:endParaRPr lang="de-DE" altLang="de-DE" sz="1200" dirty="0"/>
          </a:p>
        </p:txBody>
      </p:sp>
      <p:sp>
        <p:nvSpPr>
          <p:cNvPr id="4" name="Foliennummernplatzhalter 3"/>
          <p:cNvSpPr>
            <a:spLocks noGrp="1"/>
          </p:cNvSpPr>
          <p:nvPr>
            <p:ph type="sldNum" sz="quarter" idx="10"/>
          </p:nvPr>
        </p:nvSpPr>
        <p:spPr/>
        <p:txBody>
          <a:bodyPr/>
          <a:lstStyle/>
          <a:p>
            <a:pPr>
              <a:defRPr/>
            </a:pPr>
            <a:fld id="{4FAB85A5-F0B0-4D65-982D-34F04F0705A6}" type="slidenum">
              <a:rPr lang="de-DE" altLang="de-DE" smtClean="0"/>
              <a:pPr>
                <a:defRPr/>
              </a:pPr>
              <a:t>9</a:t>
            </a:fld>
            <a:endParaRPr lang="de-DE" altLang="de-DE"/>
          </a:p>
        </p:txBody>
      </p:sp>
    </p:spTree>
    <p:extLst>
      <p:ext uri="{BB962C8B-B14F-4D97-AF65-F5344CB8AC3E}">
        <p14:creationId xmlns:p14="http://schemas.microsoft.com/office/powerpoint/2010/main" val="764960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r>
              <a:rPr lang="de-DE" smtClean="0"/>
              <a:t>Juni 2020</a:t>
            </a:r>
            <a:endParaRPr lang="de-DE"/>
          </a:p>
        </p:txBody>
      </p:sp>
      <p:sp>
        <p:nvSpPr>
          <p:cNvPr id="5" name="Fußzeilenplatzhalter 4"/>
          <p:cNvSpPr>
            <a:spLocks noGrp="1"/>
          </p:cNvSpPr>
          <p:nvPr>
            <p:ph type="ftr" sz="quarter" idx="11"/>
          </p:nvPr>
        </p:nvSpPr>
        <p:spPr>
          <a:xfrm>
            <a:off x="3600577" y="6528318"/>
            <a:ext cx="1942840" cy="276999"/>
          </a:xfrm>
        </p:spPr>
        <p:txBody>
          <a:bodyPr/>
          <a:lstStyle/>
          <a:p>
            <a:r>
              <a:rPr lang="de-DE" dirty="0" smtClean="0"/>
              <a:t>Maßnahmenprogramm 2021</a:t>
            </a:r>
            <a:endParaRPr lang="de-DE" dirty="0"/>
          </a:p>
        </p:txBody>
      </p:sp>
      <p:sp>
        <p:nvSpPr>
          <p:cNvPr id="6" name="Foliennummernplatzhalter 5"/>
          <p:cNvSpPr>
            <a:spLocks noGrp="1"/>
          </p:cNvSpPr>
          <p:nvPr>
            <p:ph type="sldNum" sz="quarter" idx="12"/>
          </p:nvPr>
        </p:nvSpPr>
        <p:spPr/>
        <p:txBody>
          <a:bodyPr/>
          <a:lstStyle/>
          <a:p>
            <a:fld id="{9980FAF4-0159-4158-BE27-BDA64F64A676}" type="slidenum">
              <a:rPr lang="de-DE" smtClean="0"/>
              <a:t>‹Nr.›</a:t>
            </a:fld>
            <a:endParaRPr lang="de-DE"/>
          </a:p>
        </p:txBody>
      </p:sp>
    </p:spTree>
    <p:extLst>
      <p:ext uri="{BB962C8B-B14F-4D97-AF65-F5344CB8AC3E}">
        <p14:creationId xmlns:p14="http://schemas.microsoft.com/office/powerpoint/2010/main" val="11222989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323528" y="6528318"/>
            <a:ext cx="1840247" cy="276999"/>
          </a:xfrm>
        </p:spPr>
        <p:txBody>
          <a:bodyPr/>
          <a:lstStyle/>
          <a:p>
            <a:r>
              <a:rPr lang="de-DE" dirty="0" smtClean="0"/>
              <a:t>November/Dezember 2020</a:t>
            </a:r>
            <a:endParaRPr lang="de-DE" dirty="0"/>
          </a:p>
        </p:txBody>
      </p:sp>
      <p:sp>
        <p:nvSpPr>
          <p:cNvPr id="3" name="Fußzeilenplatzhalter 2"/>
          <p:cNvSpPr>
            <a:spLocks noGrp="1"/>
          </p:cNvSpPr>
          <p:nvPr>
            <p:ph type="ftr" sz="quarter" idx="11"/>
          </p:nvPr>
        </p:nvSpPr>
        <p:spPr>
          <a:xfrm>
            <a:off x="3318453" y="6528318"/>
            <a:ext cx="2507097" cy="276999"/>
          </a:xfrm>
        </p:spPr>
        <p:txBody>
          <a:bodyPr/>
          <a:lstStyle>
            <a:lvl1pPr>
              <a:defRPr/>
            </a:lvl1pPr>
          </a:lstStyle>
          <a:p>
            <a:r>
              <a:rPr lang="de-DE" dirty="0" smtClean="0"/>
              <a:t>Entwurf Maßnahmenprogramm 2021</a:t>
            </a:r>
            <a:endParaRPr lang="de-DE" dirty="0"/>
          </a:p>
        </p:txBody>
      </p:sp>
      <p:sp>
        <p:nvSpPr>
          <p:cNvPr id="4" name="Foliennummernplatzhalter 3"/>
          <p:cNvSpPr>
            <a:spLocks noGrp="1"/>
          </p:cNvSpPr>
          <p:nvPr>
            <p:ph type="sldNum" sz="quarter" idx="12"/>
          </p:nvPr>
        </p:nvSpPr>
        <p:spPr/>
        <p:txBody>
          <a:bodyPr/>
          <a:lstStyle/>
          <a:p>
            <a:fld id="{9980FAF4-0159-4158-BE27-BDA64F64A676}" type="slidenum">
              <a:rPr lang="de-DE" smtClean="0"/>
              <a:t>‹Nr.›</a:t>
            </a:fld>
            <a:endParaRPr lang="de-DE"/>
          </a:p>
        </p:txBody>
      </p:sp>
    </p:spTree>
    <p:extLst>
      <p:ext uri="{BB962C8B-B14F-4D97-AF65-F5344CB8AC3E}">
        <p14:creationId xmlns:p14="http://schemas.microsoft.com/office/powerpoint/2010/main" val="17515898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andeswappe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56550" y="260350"/>
            <a:ext cx="7191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NLWKN-Logo-Endfassungkleine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333375"/>
            <a:ext cx="10175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Box 4"/>
          <p:cNvSpPr txBox="1">
            <a:spLocks noChangeArrowheads="1"/>
          </p:cNvSpPr>
          <p:nvPr/>
        </p:nvSpPr>
        <p:spPr bwMode="auto">
          <a:xfrm>
            <a:off x="6264188" y="6316663"/>
            <a:ext cx="20177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de-DE" sz="1200" dirty="0" smtClean="0">
                <a:cs typeface="+mn-cs"/>
              </a:rPr>
              <a:t>Flussgebietsmanagement</a:t>
            </a:r>
          </a:p>
        </p:txBody>
      </p:sp>
      <p:sp>
        <p:nvSpPr>
          <p:cNvPr id="1029" name="Line 5"/>
          <p:cNvSpPr>
            <a:spLocks noChangeShapeType="1"/>
          </p:cNvSpPr>
          <p:nvPr/>
        </p:nvSpPr>
        <p:spPr bwMode="auto">
          <a:xfrm flipH="1">
            <a:off x="323850" y="6453188"/>
            <a:ext cx="58689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0" name="Line 6"/>
          <p:cNvSpPr>
            <a:spLocks noChangeShapeType="1"/>
          </p:cNvSpPr>
          <p:nvPr/>
        </p:nvSpPr>
        <p:spPr bwMode="auto">
          <a:xfrm flipV="1">
            <a:off x="323850" y="908050"/>
            <a:ext cx="0" cy="5545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1" name="Rectangle 7"/>
          <p:cNvSpPr>
            <a:spLocks noChangeArrowheads="1"/>
          </p:cNvSpPr>
          <p:nvPr/>
        </p:nvSpPr>
        <p:spPr bwMode="auto">
          <a:xfrm>
            <a:off x="1476375" y="188913"/>
            <a:ext cx="64817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de-DE" altLang="de-DE" sz="1200" b="1" smtClean="0">
                <a:solidFill>
                  <a:schemeClr val="tx2"/>
                </a:solidFill>
              </a:rPr>
              <a:t>Niedersächsischer Landesbetrieb für Wasserwirtschaft, Küsten- und Naturschutz</a:t>
            </a:r>
          </a:p>
        </p:txBody>
      </p:sp>
      <p:sp>
        <p:nvSpPr>
          <p:cNvPr id="2" name="Datumsplatzhalter 1"/>
          <p:cNvSpPr>
            <a:spLocks noGrp="1"/>
          </p:cNvSpPr>
          <p:nvPr>
            <p:ph type="dt" sz="half" idx="2"/>
          </p:nvPr>
        </p:nvSpPr>
        <p:spPr>
          <a:xfrm>
            <a:off x="323528" y="6528318"/>
            <a:ext cx="766235" cy="276999"/>
          </a:xfrm>
          <a:prstGeom prst="rect">
            <a:avLst/>
          </a:prstGeom>
        </p:spPr>
        <p:txBody>
          <a:bodyPr vert="horz" wrap="none" lIns="0" tIns="45720" rIns="0" bIns="45720" rtlCol="0" anchor="ctr">
            <a:spAutoFit/>
          </a:bodyPr>
          <a:lstStyle>
            <a:lvl1pPr algn="l">
              <a:defRPr sz="1200">
                <a:solidFill>
                  <a:schemeClr val="tx1">
                    <a:tint val="75000"/>
                  </a:schemeClr>
                </a:solidFill>
              </a:defRPr>
            </a:lvl1pPr>
          </a:lstStyle>
          <a:p>
            <a:r>
              <a:rPr lang="de-DE" smtClean="0"/>
              <a:t>Juni 2020</a:t>
            </a:r>
            <a:endParaRPr lang="de-DE" dirty="0"/>
          </a:p>
        </p:txBody>
      </p:sp>
      <p:sp>
        <p:nvSpPr>
          <p:cNvPr id="3" name="Fußzeilenplatzhalter 2"/>
          <p:cNvSpPr>
            <a:spLocks noGrp="1"/>
          </p:cNvSpPr>
          <p:nvPr>
            <p:ph type="ftr" sz="quarter" idx="3"/>
          </p:nvPr>
        </p:nvSpPr>
        <p:spPr>
          <a:xfrm>
            <a:off x="3600577" y="6528318"/>
            <a:ext cx="1942840" cy="276999"/>
          </a:xfrm>
          <a:prstGeom prst="rect">
            <a:avLst/>
          </a:prstGeom>
        </p:spPr>
        <p:txBody>
          <a:bodyPr vert="horz" wrap="none" lIns="0" tIns="45720" rIns="0" bIns="45720" rtlCol="0" anchor="ctr">
            <a:spAutoFit/>
          </a:bodyPr>
          <a:lstStyle>
            <a:lvl1pPr algn="ctr">
              <a:defRPr sz="1200">
                <a:solidFill>
                  <a:schemeClr val="tx1">
                    <a:tint val="75000"/>
                  </a:schemeClr>
                </a:solidFill>
              </a:defRPr>
            </a:lvl1pPr>
          </a:lstStyle>
          <a:p>
            <a:r>
              <a:rPr lang="de-DE" dirty="0" smtClean="0"/>
              <a:t>Maßnahmenprogramm 2021</a:t>
            </a:r>
            <a:endParaRPr lang="de-DE" dirty="0"/>
          </a:p>
        </p:txBody>
      </p:sp>
      <p:sp>
        <p:nvSpPr>
          <p:cNvPr id="4" name="Foliennummernplatzhalter 3"/>
          <p:cNvSpPr>
            <a:spLocks noGrp="1"/>
          </p:cNvSpPr>
          <p:nvPr>
            <p:ph type="sldNum" sz="quarter" idx="4"/>
          </p:nvPr>
        </p:nvSpPr>
        <p:spPr>
          <a:xfrm>
            <a:off x="8557163" y="6528318"/>
            <a:ext cx="299313" cy="276999"/>
          </a:xfrm>
          <a:prstGeom prst="rect">
            <a:avLst/>
          </a:prstGeom>
        </p:spPr>
        <p:txBody>
          <a:bodyPr vert="horz" wrap="none" lIns="0" tIns="45720" rIns="0" bIns="45720" rtlCol="0" anchor="ctr">
            <a:spAutoFit/>
          </a:bodyPr>
          <a:lstStyle>
            <a:lvl1pPr algn="r">
              <a:defRPr sz="1200">
                <a:solidFill>
                  <a:schemeClr val="tx1">
                    <a:tint val="75000"/>
                  </a:schemeClr>
                </a:solidFill>
              </a:defRPr>
            </a:lvl1pPr>
          </a:lstStyle>
          <a:p>
            <a:fld id="{9980FAF4-0159-4158-BE27-BDA64F64A676}" type="slidenum">
              <a:rPr lang="de-DE" smtClean="0"/>
              <a:t>‹Nr.›</a:t>
            </a:fld>
            <a:endParaRPr lang="de-DE" dirty="0"/>
          </a:p>
        </p:txBody>
      </p:sp>
    </p:spTree>
  </p:cSld>
  <p:clrMap bg1="lt1" tx1="dk1" bg2="lt2" tx2="dk2" accent1="accent1" accent2="accent2" accent3="accent3" accent4="accent4" accent5="accent5" accent6="accent6" hlink="hlink" folHlink="folHlink"/>
  <p:sldLayoutIdLst>
    <p:sldLayoutId id="2147484304" r:id="rId1"/>
    <p:sldLayoutId id="2147484309" r:id="rId2"/>
  </p:sldLayoutIdLst>
  <p:timing>
    <p:tnLst>
      <p:par>
        <p:cTn id="1" dur="indefinite" restart="never" nodeType="tmRoot"/>
      </p:par>
    </p:tnLst>
  </p:timing>
  <p:hf hdr="0"/>
  <p:txStyles>
    <p:titleStyle>
      <a:lvl1pPr algn="ctr" rtl="0" eaLnBrk="0" fontAlgn="base" hangingPunct="0">
        <a:spcBef>
          <a:spcPct val="0"/>
        </a:spcBef>
        <a:spcAft>
          <a:spcPct val="0"/>
        </a:spcAft>
        <a:defRPr sz="1200" b="1">
          <a:solidFill>
            <a:schemeClr val="tx2"/>
          </a:solidFill>
          <a:latin typeface="+mj-lt"/>
          <a:ea typeface="+mj-ea"/>
          <a:cs typeface="+mj-cs"/>
        </a:defRPr>
      </a:lvl1pPr>
      <a:lvl2pPr algn="ctr" rtl="0" eaLnBrk="0" fontAlgn="base" hangingPunct="0">
        <a:spcBef>
          <a:spcPct val="0"/>
        </a:spcBef>
        <a:spcAft>
          <a:spcPct val="0"/>
        </a:spcAft>
        <a:defRPr sz="1200" b="1">
          <a:solidFill>
            <a:schemeClr val="tx2"/>
          </a:solidFill>
          <a:latin typeface="Arial" charset="0"/>
        </a:defRPr>
      </a:lvl2pPr>
      <a:lvl3pPr algn="ctr" rtl="0" eaLnBrk="0" fontAlgn="base" hangingPunct="0">
        <a:spcBef>
          <a:spcPct val="0"/>
        </a:spcBef>
        <a:spcAft>
          <a:spcPct val="0"/>
        </a:spcAft>
        <a:defRPr sz="1200" b="1">
          <a:solidFill>
            <a:schemeClr val="tx2"/>
          </a:solidFill>
          <a:latin typeface="Arial" charset="0"/>
        </a:defRPr>
      </a:lvl3pPr>
      <a:lvl4pPr algn="ctr" rtl="0" eaLnBrk="0" fontAlgn="base" hangingPunct="0">
        <a:spcBef>
          <a:spcPct val="0"/>
        </a:spcBef>
        <a:spcAft>
          <a:spcPct val="0"/>
        </a:spcAft>
        <a:defRPr sz="1200" b="1">
          <a:solidFill>
            <a:schemeClr val="tx2"/>
          </a:solidFill>
          <a:latin typeface="Arial" charset="0"/>
        </a:defRPr>
      </a:lvl4pPr>
      <a:lvl5pPr algn="ctr" rtl="0" eaLnBrk="0" fontAlgn="base" hangingPunct="0">
        <a:spcBef>
          <a:spcPct val="0"/>
        </a:spcBef>
        <a:spcAft>
          <a:spcPct val="0"/>
        </a:spcAft>
        <a:defRPr sz="1200" b="1">
          <a:solidFill>
            <a:schemeClr val="tx2"/>
          </a:solidFill>
          <a:latin typeface="Arial" charset="0"/>
        </a:defRPr>
      </a:lvl5pPr>
      <a:lvl6pPr marL="457200" algn="ctr" rtl="0" fontAlgn="base">
        <a:spcBef>
          <a:spcPct val="0"/>
        </a:spcBef>
        <a:spcAft>
          <a:spcPct val="0"/>
        </a:spcAft>
        <a:defRPr sz="1200" b="1">
          <a:solidFill>
            <a:schemeClr val="tx2"/>
          </a:solidFill>
          <a:latin typeface="Arial" charset="0"/>
        </a:defRPr>
      </a:lvl6pPr>
      <a:lvl7pPr marL="914400" algn="ctr" rtl="0" fontAlgn="base">
        <a:spcBef>
          <a:spcPct val="0"/>
        </a:spcBef>
        <a:spcAft>
          <a:spcPct val="0"/>
        </a:spcAft>
        <a:defRPr sz="1200" b="1">
          <a:solidFill>
            <a:schemeClr val="tx2"/>
          </a:solidFill>
          <a:latin typeface="Arial" charset="0"/>
        </a:defRPr>
      </a:lvl7pPr>
      <a:lvl8pPr marL="1371600" algn="ctr" rtl="0" fontAlgn="base">
        <a:spcBef>
          <a:spcPct val="0"/>
        </a:spcBef>
        <a:spcAft>
          <a:spcPct val="0"/>
        </a:spcAft>
        <a:defRPr sz="1200" b="1">
          <a:solidFill>
            <a:schemeClr val="tx2"/>
          </a:solidFill>
          <a:latin typeface="Arial" charset="0"/>
        </a:defRPr>
      </a:lvl8pPr>
      <a:lvl9pPr marL="1828800" algn="ctr" rtl="0" fontAlgn="base">
        <a:spcBef>
          <a:spcPct val="0"/>
        </a:spcBef>
        <a:spcAft>
          <a:spcPct val="0"/>
        </a:spcAft>
        <a:defRPr sz="1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November 2020</a:t>
            </a:r>
            <a:endParaRPr lang="de-DE" dirty="0"/>
          </a:p>
        </p:txBody>
      </p:sp>
      <p:sp>
        <p:nvSpPr>
          <p:cNvPr id="3" name="Fußzeilenplatzhalter 2"/>
          <p:cNvSpPr>
            <a:spLocks noGrp="1"/>
          </p:cNvSpPr>
          <p:nvPr>
            <p:ph type="ftr" sz="quarter" idx="11"/>
          </p:nvPr>
        </p:nvSpPr>
        <p:spPr/>
        <p:txBody>
          <a:bodyPr/>
          <a:lstStyle/>
          <a:p>
            <a:r>
              <a:rPr lang="de-DE" dirty="0"/>
              <a:t>Maßnahmenprogramm 2021</a:t>
            </a:r>
          </a:p>
        </p:txBody>
      </p:sp>
      <p:sp>
        <p:nvSpPr>
          <p:cNvPr id="4" name="Foliennummernplatzhalter 3"/>
          <p:cNvSpPr>
            <a:spLocks noGrp="1"/>
          </p:cNvSpPr>
          <p:nvPr>
            <p:ph type="sldNum" sz="quarter" idx="12"/>
          </p:nvPr>
        </p:nvSpPr>
        <p:spPr/>
        <p:txBody>
          <a:bodyPr/>
          <a:lstStyle/>
          <a:p>
            <a:fld id="{9980FAF4-0159-4158-BE27-BDA64F64A676}" type="slidenum">
              <a:rPr lang="de-DE" smtClean="0"/>
              <a:t>1</a:t>
            </a:fld>
            <a:endParaRPr lang="de-DE"/>
          </a:p>
        </p:txBody>
      </p:sp>
      <p:sp>
        <p:nvSpPr>
          <p:cNvPr id="8" name="Textfeld 7"/>
          <p:cNvSpPr txBox="1"/>
          <p:nvPr/>
        </p:nvSpPr>
        <p:spPr>
          <a:xfrm>
            <a:off x="507464" y="1700808"/>
            <a:ext cx="8636536" cy="4570482"/>
          </a:xfrm>
          <a:prstGeom prst="rect">
            <a:avLst/>
          </a:prstGeom>
          <a:solidFill>
            <a:schemeClr val="bg1">
              <a:lumMod val="95000"/>
            </a:schemeClr>
          </a:solidFill>
        </p:spPr>
        <p:txBody>
          <a:bodyPr wrap="square">
            <a:spAutoFit/>
          </a:bodyPr>
          <a:lstStyle/>
          <a:p>
            <a:pPr>
              <a:spcAft>
                <a:spcPts val="600"/>
              </a:spcAft>
              <a:defRPr/>
            </a:pPr>
            <a:endParaRPr lang="de-DE" altLang="de-DE" b="1" dirty="0" smtClean="0"/>
          </a:p>
          <a:p>
            <a:pPr>
              <a:spcAft>
                <a:spcPts val="600"/>
              </a:spcAft>
              <a:defRPr/>
            </a:pPr>
            <a:r>
              <a:rPr lang="de-DE" altLang="de-DE" sz="1600" b="1" dirty="0" smtClean="0"/>
              <a:t>Gründe für die Streckung des Maßnahmenumsetzungszeitraums über </a:t>
            </a:r>
            <a:r>
              <a:rPr lang="de-DE" altLang="de-DE" sz="1600" b="1" dirty="0" smtClean="0">
                <a:solidFill>
                  <a:srgbClr val="FF0000"/>
                </a:solidFill>
              </a:rPr>
              <a:t>2027</a:t>
            </a:r>
            <a:r>
              <a:rPr lang="de-DE" altLang="de-DE" sz="1600" b="1" dirty="0" smtClean="0"/>
              <a:t> hinaus:</a:t>
            </a:r>
          </a:p>
          <a:p>
            <a:pPr>
              <a:spcAft>
                <a:spcPts val="600"/>
              </a:spcAft>
              <a:defRPr/>
            </a:pPr>
            <a:endParaRPr lang="de-DE" altLang="de-DE" sz="1600" b="1" dirty="0" smtClean="0"/>
          </a:p>
          <a:p>
            <a:pPr marL="285750" indent="-285750">
              <a:spcAft>
                <a:spcPts val="600"/>
              </a:spcAft>
              <a:buFont typeface="Wingdings" panose="05000000000000000000" pitchFamily="2" charset="2"/>
              <a:buChar char="§"/>
              <a:defRPr/>
            </a:pPr>
            <a:r>
              <a:rPr lang="de-DE" altLang="de-DE" sz="1600" dirty="0" smtClean="0"/>
              <a:t>Untersuchungs- Planungsbedarf, Kombination von Maßnahmen</a:t>
            </a:r>
          </a:p>
          <a:p>
            <a:pPr marL="285750" indent="-285750">
              <a:spcAft>
                <a:spcPts val="600"/>
              </a:spcAft>
              <a:buFont typeface="Wingdings" panose="05000000000000000000" pitchFamily="2" charset="2"/>
              <a:buChar char="§"/>
              <a:defRPr/>
            </a:pPr>
            <a:r>
              <a:rPr lang="de-DE" altLang="de-DE" sz="1600" dirty="0" smtClean="0"/>
              <a:t>Fehlende </a:t>
            </a:r>
            <a:r>
              <a:rPr lang="de-DE" altLang="de-DE" sz="1600" dirty="0"/>
              <a:t>bzw. begrenzte finanzielle oder personelle </a:t>
            </a:r>
            <a:r>
              <a:rPr lang="de-DE" altLang="de-DE" sz="1600" dirty="0" smtClean="0"/>
              <a:t>Ressourcen</a:t>
            </a:r>
          </a:p>
          <a:p>
            <a:pPr>
              <a:spcAft>
                <a:spcPts val="600"/>
              </a:spcAft>
              <a:defRPr/>
            </a:pPr>
            <a:r>
              <a:rPr lang="de-DE" altLang="de-DE" sz="1600" dirty="0"/>
              <a:t> </a:t>
            </a:r>
            <a:r>
              <a:rPr lang="de-DE" altLang="de-DE" sz="1600" dirty="0" smtClean="0"/>
              <a:t>    bei </a:t>
            </a:r>
            <a:r>
              <a:rPr lang="de-DE" altLang="de-DE" sz="1600" dirty="0"/>
              <a:t>den zuständigen </a:t>
            </a:r>
            <a:r>
              <a:rPr lang="de-DE" altLang="de-DE" sz="1600" dirty="0" smtClean="0"/>
              <a:t>Behörden, Maßnahmenträgern und Ing.-büros,</a:t>
            </a:r>
          </a:p>
          <a:p>
            <a:pPr marL="285750" indent="-285750">
              <a:spcAft>
                <a:spcPts val="600"/>
              </a:spcAft>
              <a:buFont typeface="Wingdings" panose="05000000000000000000" pitchFamily="2" charset="2"/>
              <a:buChar char="§"/>
              <a:defRPr/>
            </a:pPr>
            <a:r>
              <a:rPr lang="de-DE" altLang="de-DE" sz="1600" dirty="0" smtClean="0"/>
              <a:t>Fehlende Flächenverfügbarkeit,</a:t>
            </a:r>
          </a:p>
          <a:p>
            <a:pPr marL="285750" indent="-285750">
              <a:spcAft>
                <a:spcPts val="600"/>
              </a:spcAft>
              <a:buFont typeface="Wingdings" panose="05000000000000000000" pitchFamily="2" charset="2"/>
              <a:buChar char="§"/>
              <a:defRPr/>
            </a:pPr>
            <a:r>
              <a:rPr lang="de-DE" altLang="de-DE" sz="1600" dirty="0" smtClean="0"/>
              <a:t>Bestehende Nutzungskonflikte, </a:t>
            </a:r>
          </a:p>
          <a:p>
            <a:pPr marL="285750" indent="-285750">
              <a:spcAft>
                <a:spcPts val="600"/>
              </a:spcAft>
              <a:buFont typeface="Wingdings" panose="05000000000000000000" pitchFamily="2" charset="2"/>
              <a:buChar char="§"/>
              <a:defRPr/>
            </a:pPr>
            <a:r>
              <a:rPr lang="de-DE" altLang="de-DE" sz="1600" dirty="0" smtClean="0"/>
              <a:t>Maßnahmenträgern </a:t>
            </a:r>
            <a:r>
              <a:rPr lang="de-DE" altLang="de-DE" sz="1600" dirty="0"/>
              <a:t>(z.B. infolge „</a:t>
            </a:r>
            <a:r>
              <a:rPr lang="de-DE" altLang="de-DE" sz="1600" dirty="0" smtClean="0"/>
              <a:t>Freiwilligkeitsprinzip“,</a:t>
            </a:r>
          </a:p>
          <a:p>
            <a:pPr>
              <a:spcAft>
                <a:spcPts val="600"/>
              </a:spcAft>
              <a:defRPr/>
            </a:pPr>
            <a:r>
              <a:rPr lang="de-DE" altLang="de-DE" sz="1600" dirty="0" smtClean="0"/>
              <a:t>     teilweise </a:t>
            </a:r>
            <a:r>
              <a:rPr lang="de-DE" altLang="de-DE" sz="1600" dirty="0"/>
              <a:t>fehlende rechtliche </a:t>
            </a:r>
            <a:r>
              <a:rPr lang="de-DE" altLang="de-DE" sz="1600" dirty="0" smtClean="0"/>
              <a:t>Verpflichtungen), </a:t>
            </a:r>
          </a:p>
          <a:p>
            <a:pPr marL="285750" indent="-285750">
              <a:spcAft>
                <a:spcPts val="600"/>
              </a:spcAft>
              <a:buFont typeface="Wingdings" panose="05000000000000000000" pitchFamily="2" charset="2"/>
              <a:buChar char="§"/>
              <a:defRPr/>
            </a:pPr>
            <a:r>
              <a:rPr lang="de-DE" altLang="de-DE" sz="1600" dirty="0" smtClean="0"/>
              <a:t>Fehlende </a:t>
            </a:r>
            <a:r>
              <a:rPr lang="de-DE" altLang="de-DE" sz="1600" dirty="0"/>
              <a:t>Akzeptanz, fehlendes Verständnis für die </a:t>
            </a:r>
            <a:r>
              <a:rPr lang="de-DE" altLang="de-DE" sz="1600" dirty="0" smtClean="0"/>
              <a:t>Notwendigkeit</a:t>
            </a:r>
          </a:p>
          <a:p>
            <a:pPr>
              <a:spcAft>
                <a:spcPts val="600"/>
              </a:spcAft>
              <a:defRPr/>
            </a:pPr>
            <a:r>
              <a:rPr lang="de-DE" altLang="de-DE" sz="1600" dirty="0"/>
              <a:t> </a:t>
            </a:r>
            <a:r>
              <a:rPr lang="de-DE" altLang="de-DE" sz="1600" dirty="0" smtClean="0"/>
              <a:t>    </a:t>
            </a:r>
            <a:r>
              <a:rPr lang="de-DE" altLang="de-DE" sz="1600" dirty="0"/>
              <a:t>der Umsetzung von Maßnahmen und den damit verbundenen </a:t>
            </a:r>
            <a:r>
              <a:rPr lang="de-DE" altLang="de-DE" sz="1600" dirty="0" smtClean="0"/>
              <a:t>Kosten</a:t>
            </a:r>
          </a:p>
          <a:p>
            <a:pPr>
              <a:spcAft>
                <a:spcPts val="600"/>
              </a:spcAft>
              <a:defRPr/>
            </a:pPr>
            <a:r>
              <a:rPr lang="de-DE" altLang="de-DE" sz="1600" dirty="0"/>
              <a:t> </a:t>
            </a:r>
            <a:r>
              <a:rPr lang="de-DE" altLang="de-DE" sz="1600" dirty="0" smtClean="0"/>
              <a:t>    </a:t>
            </a:r>
            <a:r>
              <a:rPr lang="de-DE" altLang="de-DE" sz="1600" dirty="0"/>
              <a:t>in Teilen </a:t>
            </a:r>
            <a:r>
              <a:rPr lang="de-DE" altLang="de-DE" sz="1600" dirty="0" smtClean="0"/>
              <a:t>der Bevölkerung.</a:t>
            </a:r>
          </a:p>
          <a:p>
            <a:pPr lvl="1">
              <a:spcAft>
                <a:spcPts val="600"/>
              </a:spcAft>
              <a:defRPr/>
            </a:pPr>
            <a:endParaRPr lang="de-DE" altLang="de-DE" sz="1600" dirty="0"/>
          </a:p>
        </p:txBody>
      </p:sp>
      <p:sp>
        <p:nvSpPr>
          <p:cNvPr id="11" name="Inhaltsplatzhalter 2"/>
          <p:cNvSpPr txBox="1">
            <a:spLocks/>
          </p:cNvSpPr>
          <p:nvPr/>
        </p:nvSpPr>
        <p:spPr bwMode="auto">
          <a:xfrm>
            <a:off x="395288" y="966788"/>
            <a:ext cx="8461188" cy="3122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ct val="0"/>
              </a:spcBef>
              <a:spcAft>
                <a:spcPct val="0"/>
              </a:spcAft>
              <a:buClrTx/>
              <a:buSzTx/>
              <a:buNone/>
              <a:defRPr/>
            </a:pPr>
            <a:r>
              <a:rPr lang="de-DE" sz="1800" b="1" dirty="0" smtClean="0">
                <a:solidFill>
                  <a:srgbClr val="0070C0"/>
                </a:solidFill>
                <a:cs typeface="Arial" panose="020B0604020202020204" pitchFamily="34" charset="0"/>
              </a:rPr>
              <a:t>Maßnahmenprogramm – LAWA-Transparenz-Ansatz (TA)</a:t>
            </a:r>
            <a:endParaRPr lang="de-DE" altLang="de-DE" sz="1800" b="1" dirty="0">
              <a:solidFill>
                <a:srgbClr val="0070C0"/>
              </a:solidFill>
              <a:cs typeface="Arial" panose="020B0604020202020204" pitchFamily="34" charset="0"/>
            </a:endParaRPr>
          </a:p>
          <a:p>
            <a:pPr marL="46037" indent="0">
              <a:buNone/>
              <a:defRPr/>
            </a:pPr>
            <a:endParaRPr lang="de-DE" altLang="de-DE" sz="1600" dirty="0" smtClean="0"/>
          </a:p>
        </p:txBody>
      </p:sp>
      <p:sp>
        <p:nvSpPr>
          <p:cNvPr id="5" name="Geschweifte Klammer rechts 4"/>
          <p:cNvSpPr/>
          <p:nvPr/>
        </p:nvSpPr>
        <p:spPr bwMode="auto">
          <a:xfrm>
            <a:off x="6876256" y="2547191"/>
            <a:ext cx="612068" cy="3468789"/>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6" name="Textfeld 5"/>
          <p:cNvSpPr txBox="1"/>
          <p:nvPr/>
        </p:nvSpPr>
        <p:spPr>
          <a:xfrm>
            <a:off x="7164288" y="2722272"/>
            <a:ext cx="2014300" cy="3046988"/>
          </a:xfrm>
          <a:prstGeom prst="rect">
            <a:avLst/>
          </a:prstGeom>
          <a:noFill/>
        </p:spPr>
        <p:txBody>
          <a:bodyPr wrap="square" rtlCol="0">
            <a:spAutoFit/>
          </a:bodyPr>
          <a:lstStyle/>
          <a:p>
            <a:r>
              <a:rPr lang="de-DE" sz="1600" dirty="0" smtClean="0">
                <a:solidFill>
                  <a:srgbClr val="0070C0"/>
                </a:solidFill>
              </a:rPr>
              <a:t>      </a:t>
            </a:r>
            <a:r>
              <a:rPr lang="de-DE" sz="1600" b="1" u="sng" dirty="0" smtClean="0">
                <a:solidFill>
                  <a:srgbClr val="0070C0"/>
                </a:solidFill>
              </a:rPr>
              <a:t>LAWA-TA:</a:t>
            </a:r>
          </a:p>
          <a:p>
            <a:endParaRPr lang="de-DE" sz="1600" dirty="0"/>
          </a:p>
          <a:p>
            <a:pPr marL="285750" indent="-285750">
              <a:buFont typeface="Arial" panose="020B0604020202020204" pitchFamily="34" charset="0"/>
              <a:buChar char="•"/>
            </a:pPr>
            <a:r>
              <a:rPr lang="de-DE" sz="1600" dirty="0" smtClean="0">
                <a:solidFill>
                  <a:srgbClr val="0070C0"/>
                </a:solidFill>
              </a:rPr>
              <a:t>Zwingende Abfolge von Maßnahmen</a:t>
            </a:r>
          </a:p>
          <a:p>
            <a:pPr marL="285750" indent="-285750">
              <a:buFont typeface="Arial" panose="020B0604020202020204" pitchFamily="34" charset="0"/>
              <a:buChar char="•"/>
            </a:pPr>
            <a:r>
              <a:rPr lang="de-DE" sz="1600" dirty="0" smtClean="0">
                <a:solidFill>
                  <a:srgbClr val="0070C0"/>
                </a:solidFill>
              </a:rPr>
              <a:t>Unveränderte Dauer von Verfahren</a:t>
            </a:r>
          </a:p>
          <a:p>
            <a:pPr marL="285750" indent="-285750">
              <a:buFont typeface="Arial" panose="020B0604020202020204" pitchFamily="34" charset="0"/>
              <a:buChar char="•"/>
            </a:pPr>
            <a:r>
              <a:rPr lang="de-DE" sz="1600" dirty="0" smtClean="0">
                <a:solidFill>
                  <a:srgbClr val="0070C0"/>
                </a:solidFill>
              </a:rPr>
              <a:t>Begrenzte Faktoren aus Marktmechanis-men</a:t>
            </a:r>
            <a:endParaRPr lang="de-DE" sz="1600" dirty="0">
              <a:solidFill>
                <a:srgbClr val="0070C0"/>
              </a:solidFill>
            </a:endParaRPr>
          </a:p>
        </p:txBody>
      </p:sp>
    </p:spTree>
    <p:extLst>
      <p:ext uri="{BB962C8B-B14F-4D97-AF65-F5344CB8AC3E}">
        <p14:creationId xmlns:p14="http://schemas.microsoft.com/office/powerpoint/2010/main" val="540902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November 2020</a:t>
            </a:r>
            <a:endParaRPr lang="de-DE" dirty="0"/>
          </a:p>
        </p:txBody>
      </p:sp>
      <p:sp>
        <p:nvSpPr>
          <p:cNvPr id="3" name="Fußzeilenplatzhalter 2"/>
          <p:cNvSpPr>
            <a:spLocks noGrp="1"/>
          </p:cNvSpPr>
          <p:nvPr>
            <p:ph type="ftr" sz="quarter" idx="11"/>
          </p:nvPr>
        </p:nvSpPr>
        <p:spPr/>
        <p:txBody>
          <a:bodyPr/>
          <a:lstStyle/>
          <a:p>
            <a:r>
              <a:rPr lang="de-DE" dirty="0"/>
              <a:t>Maßnahmenprogramm 2021</a:t>
            </a:r>
          </a:p>
        </p:txBody>
      </p:sp>
      <p:sp>
        <p:nvSpPr>
          <p:cNvPr id="4" name="Foliennummernplatzhalter 3"/>
          <p:cNvSpPr>
            <a:spLocks noGrp="1"/>
          </p:cNvSpPr>
          <p:nvPr>
            <p:ph type="sldNum" sz="quarter" idx="12"/>
          </p:nvPr>
        </p:nvSpPr>
        <p:spPr/>
        <p:txBody>
          <a:bodyPr/>
          <a:lstStyle/>
          <a:p>
            <a:fld id="{9980FAF4-0159-4158-BE27-BDA64F64A676}" type="slidenum">
              <a:rPr lang="de-DE" smtClean="0"/>
              <a:t>10</a:t>
            </a:fld>
            <a:endParaRPr lang="de-DE"/>
          </a:p>
        </p:txBody>
      </p:sp>
      <p:sp>
        <p:nvSpPr>
          <p:cNvPr id="9" name="Textfeld 8"/>
          <p:cNvSpPr txBox="1"/>
          <p:nvPr/>
        </p:nvSpPr>
        <p:spPr>
          <a:xfrm>
            <a:off x="369003" y="1581029"/>
            <a:ext cx="8749727" cy="1631216"/>
          </a:xfrm>
          <a:prstGeom prst="rect">
            <a:avLst/>
          </a:prstGeom>
          <a:solidFill>
            <a:schemeClr val="bg1">
              <a:lumMod val="95000"/>
            </a:schemeClr>
          </a:solidFill>
        </p:spPr>
        <p:txBody>
          <a:bodyPr wrap="square">
            <a:spAutoFit/>
          </a:bodyPr>
          <a:lstStyle/>
          <a:p>
            <a:pPr marL="0" indent="0">
              <a:spcBef>
                <a:spcPts val="1200"/>
              </a:spcBef>
              <a:buNone/>
            </a:pPr>
            <a:r>
              <a:rPr lang="de-DE" sz="1600" b="1" u="sng" dirty="0" smtClean="0">
                <a:solidFill>
                  <a:srgbClr val="0070C0"/>
                </a:solidFill>
              </a:rPr>
              <a:t>Kommunale Kläranlagen (KKA):</a:t>
            </a:r>
            <a:endParaRPr lang="de-DE" sz="1600" b="1" dirty="0" smtClean="0">
              <a:solidFill>
                <a:srgbClr val="0070C0"/>
              </a:solidFill>
            </a:endParaRPr>
          </a:p>
          <a:p>
            <a:pPr>
              <a:spcBef>
                <a:spcPts val="1200"/>
              </a:spcBef>
            </a:pPr>
            <a:r>
              <a:rPr lang="de-DE" sz="1600" dirty="0" smtClean="0"/>
              <a:t>Im Rahmen der Auswertung der Untersuchungen von 83 kommunalen (Verdachts-) Kläranlagen </a:t>
            </a:r>
            <a:r>
              <a:rPr lang="de-DE" sz="1600" dirty="0"/>
              <a:t>(79 WK</a:t>
            </a:r>
            <a:r>
              <a:rPr lang="de-DE" sz="1600" dirty="0" smtClean="0"/>
              <a:t>) und den Ergebnissen der landesweiten Nähstoffmodellierung ergibt sich folgendes Ergebnis:</a:t>
            </a:r>
          </a:p>
          <a:p>
            <a:pPr>
              <a:spcBef>
                <a:spcPts val="1200"/>
              </a:spcBef>
            </a:pPr>
            <a:endParaRPr lang="de-DE" sz="1600" b="1" dirty="0">
              <a:solidFill>
                <a:srgbClr val="0070C0"/>
              </a:solidFill>
            </a:endParaRPr>
          </a:p>
        </p:txBody>
      </p:sp>
      <p:sp>
        <p:nvSpPr>
          <p:cNvPr id="10" name="Inhaltsplatzhalter 2"/>
          <p:cNvSpPr txBox="1">
            <a:spLocks/>
          </p:cNvSpPr>
          <p:nvPr/>
        </p:nvSpPr>
        <p:spPr bwMode="auto">
          <a:xfrm>
            <a:off x="431540" y="912318"/>
            <a:ext cx="8677212" cy="3606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ct val="0"/>
              </a:spcBef>
              <a:spcAft>
                <a:spcPct val="0"/>
              </a:spcAft>
              <a:buClrTx/>
              <a:buSzTx/>
              <a:buNone/>
              <a:defRPr/>
            </a:pPr>
            <a:r>
              <a:rPr lang="de-DE" sz="1800" b="1" dirty="0" smtClean="0">
                <a:solidFill>
                  <a:srgbClr val="0070C0"/>
                </a:solidFill>
                <a:cs typeface="Arial" panose="020B0604020202020204" pitchFamily="34" charset="0"/>
              </a:rPr>
              <a:t>Handlungsfeld –  Reduzierung Nährstoffeinträge Kommunale Kläranlagen</a:t>
            </a:r>
            <a:endParaRPr lang="de-DE" altLang="de-DE" sz="1800" b="1" dirty="0">
              <a:solidFill>
                <a:srgbClr val="0070C0"/>
              </a:solidFill>
              <a:cs typeface="Arial" panose="020B0604020202020204" pitchFamily="34" charset="0"/>
            </a:endParaRPr>
          </a:p>
          <a:p>
            <a:pPr>
              <a:buFontTx/>
              <a:buChar char="-"/>
              <a:defRPr/>
            </a:pPr>
            <a:endParaRPr lang="de-DE" altLang="de-DE" sz="1600" dirty="0" smtClean="0"/>
          </a:p>
        </p:txBody>
      </p:sp>
      <p:sp>
        <p:nvSpPr>
          <p:cNvPr id="7" name="Textfeld 11"/>
          <p:cNvSpPr txBox="1">
            <a:spLocks noChangeArrowheads="1"/>
          </p:cNvSpPr>
          <p:nvPr/>
        </p:nvSpPr>
        <p:spPr bwMode="auto">
          <a:xfrm>
            <a:off x="359627" y="3356992"/>
            <a:ext cx="8739306" cy="584775"/>
          </a:xfrm>
          <a:prstGeom prst="rect">
            <a:avLst/>
          </a:prstGeom>
          <a:solidFill>
            <a:srgbClr val="C6D9F1"/>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spcBef>
                <a:spcPts val="1200"/>
              </a:spcBef>
              <a:buFont typeface="Wingdings" panose="05000000000000000000" pitchFamily="2" charset="2"/>
              <a:buChar char="Ø"/>
            </a:pPr>
            <a:r>
              <a:rPr lang="de-DE" sz="1600" dirty="0"/>
              <a:t>An 35 Fließgewässerwasserkörpern wurde eine signifikante Belastung durch </a:t>
            </a:r>
            <a:r>
              <a:rPr lang="de-DE" sz="1600" dirty="0" smtClean="0"/>
              <a:t>Nährstoffe </a:t>
            </a:r>
            <a:r>
              <a:rPr lang="de-DE" sz="1600" dirty="0"/>
              <a:t>(TP und TN) </a:t>
            </a:r>
            <a:r>
              <a:rPr lang="de-DE" sz="1600" dirty="0" smtClean="0"/>
              <a:t>mittels </a:t>
            </a:r>
            <a:r>
              <a:rPr lang="de-DE" sz="1600" dirty="0"/>
              <a:t>punktueller Einträge durch Kläranlagen festgestellt.</a:t>
            </a:r>
          </a:p>
        </p:txBody>
      </p:sp>
      <p:sp>
        <p:nvSpPr>
          <p:cNvPr id="8" name="Textfeld 7"/>
          <p:cNvSpPr txBox="1"/>
          <p:nvPr/>
        </p:nvSpPr>
        <p:spPr>
          <a:xfrm>
            <a:off x="408298" y="4113076"/>
            <a:ext cx="8684902" cy="1800493"/>
          </a:xfrm>
          <a:prstGeom prst="rect">
            <a:avLst/>
          </a:prstGeom>
          <a:solidFill>
            <a:schemeClr val="bg1">
              <a:lumMod val="95000"/>
            </a:schemeClr>
          </a:solidFill>
        </p:spPr>
        <p:txBody>
          <a:bodyPr wrap="square">
            <a:spAutoFit/>
          </a:bodyPr>
          <a:lstStyle/>
          <a:p>
            <a:r>
              <a:rPr lang="de-DE" sz="1500" b="1" dirty="0" smtClean="0"/>
              <a:t>Zeitrahmen:</a:t>
            </a:r>
            <a:r>
              <a:rPr lang="de-DE" sz="1500" dirty="0" smtClean="0"/>
              <a:t> </a:t>
            </a:r>
          </a:p>
          <a:p>
            <a:pPr marL="285750" indent="-285750">
              <a:buFont typeface="Wingdings" panose="05000000000000000000" pitchFamily="2" charset="2"/>
              <a:buChar char="§"/>
            </a:pPr>
            <a:r>
              <a:rPr lang="de-DE" sz="1600" dirty="0" smtClean="0"/>
              <a:t>Bis </a:t>
            </a:r>
            <a:r>
              <a:rPr lang="de-DE" sz="1600" dirty="0"/>
              <a:t>2027 können </a:t>
            </a:r>
            <a:r>
              <a:rPr lang="de-DE" sz="1600" dirty="0" smtClean="0"/>
              <a:t>nicht alle KKA instandgesetzt werden, Ausbau und Umbau erforderlich. </a:t>
            </a:r>
            <a:r>
              <a:rPr lang="de-DE" sz="1600" dirty="0"/>
              <a:t>Eine Kläranlage ist umgebaut worden. Hier ist ein Monitoring </a:t>
            </a:r>
            <a:r>
              <a:rPr lang="de-DE" sz="1600" dirty="0" smtClean="0"/>
              <a:t>zwecks Verbesserung notwendig.</a:t>
            </a:r>
          </a:p>
          <a:p>
            <a:pPr marL="285750" indent="-285750">
              <a:buFont typeface="Wingdings" panose="05000000000000000000" pitchFamily="2" charset="2"/>
              <a:buChar char="§"/>
            </a:pPr>
            <a:r>
              <a:rPr lang="de-DE" sz="1600" dirty="0" smtClean="0"/>
              <a:t>Für die weiteren KKA erst </a:t>
            </a:r>
            <a:r>
              <a:rPr lang="de-DE" sz="1600" dirty="0"/>
              <a:t>nach </a:t>
            </a:r>
            <a:r>
              <a:rPr lang="de-DE" sz="1600" dirty="0" smtClean="0"/>
              <a:t>2033, in </a:t>
            </a:r>
            <a:r>
              <a:rPr lang="de-DE" sz="1600" dirty="0"/>
              <a:t>Abstimmung mit den </a:t>
            </a:r>
            <a:r>
              <a:rPr lang="de-DE" sz="1600" dirty="0" smtClean="0"/>
              <a:t>Kläranlagenbetreibern bzw. früher. Vertiefende </a:t>
            </a:r>
            <a:r>
              <a:rPr lang="de-DE" sz="1600" dirty="0"/>
              <a:t>Untersuchungen und </a:t>
            </a:r>
            <a:r>
              <a:rPr lang="de-DE" sz="1600" dirty="0" smtClean="0"/>
              <a:t>Kontrollen an 41 KKA an 30 WK (Absprache KA-Betreibern bis 2027).</a:t>
            </a:r>
            <a:endParaRPr lang="de-DE" sz="1600" dirty="0"/>
          </a:p>
        </p:txBody>
      </p:sp>
    </p:spTree>
    <p:extLst>
      <p:ext uri="{BB962C8B-B14F-4D97-AF65-F5344CB8AC3E}">
        <p14:creationId xmlns:p14="http://schemas.microsoft.com/office/powerpoint/2010/main" val="4147216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November 2020</a:t>
            </a:r>
            <a:endParaRPr lang="de-DE" dirty="0"/>
          </a:p>
        </p:txBody>
      </p:sp>
      <p:sp>
        <p:nvSpPr>
          <p:cNvPr id="3" name="Fußzeilenplatzhalter 2"/>
          <p:cNvSpPr>
            <a:spLocks noGrp="1"/>
          </p:cNvSpPr>
          <p:nvPr>
            <p:ph type="ftr" sz="quarter" idx="11"/>
          </p:nvPr>
        </p:nvSpPr>
        <p:spPr/>
        <p:txBody>
          <a:bodyPr/>
          <a:lstStyle/>
          <a:p>
            <a:r>
              <a:rPr lang="de-DE" dirty="0"/>
              <a:t>Maßnahmenprogramm 2021</a:t>
            </a:r>
          </a:p>
        </p:txBody>
      </p:sp>
      <p:sp>
        <p:nvSpPr>
          <p:cNvPr id="4" name="Foliennummernplatzhalter 3"/>
          <p:cNvSpPr>
            <a:spLocks noGrp="1"/>
          </p:cNvSpPr>
          <p:nvPr>
            <p:ph type="sldNum" sz="quarter" idx="12"/>
          </p:nvPr>
        </p:nvSpPr>
        <p:spPr/>
        <p:txBody>
          <a:bodyPr/>
          <a:lstStyle/>
          <a:p>
            <a:fld id="{9980FAF4-0159-4158-BE27-BDA64F64A676}" type="slidenum">
              <a:rPr lang="de-DE" smtClean="0"/>
              <a:t>11</a:t>
            </a:fld>
            <a:endParaRPr lang="de-DE"/>
          </a:p>
        </p:txBody>
      </p:sp>
      <p:sp>
        <p:nvSpPr>
          <p:cNvPr id="7" name="Inhaltsplatzhalter 2"/>
          <p:cNvSpPr txBox="1">
            <a:spLocks/>
          </p:cNvSpPr>
          <p:nvPr/>
        </p:nvSpPr>
        <p:spPr bwMode="auto">
          <a:xfrm>
            <a:off x="432453" y="827588"/>
            <a:ext cx="8677212" cy="3606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ct val="0"/>
              </a:spcBef>
              <a:spcAft>
                <a:spcPct val="0"/>
              </a:spcAft>
              <a:buClrTx/>
              <a:buSzTx/>
              <a:buNone/>
              <a:defRPr/>
            </a:pPr>
            <a:r>
              <a:rPr lang="de-DE" sz="1800" b="1" dirty="0" smtClean="0">
                <a:solidFill>
                  <a:srgbClr val="0070C0"/>
                </a:solidFill>
                <a:cs typeface="Arial" panose="020B0604020202020204" pitchFamily="34" charset="0"/>
              </a:rPr>
              <a:t>Handlungsfeld – Reduzierung Schadstoffeinträge in Oberflächengewässer</a:t>
            </a:r>
            <a:endParaRPr lang="de-DE" altLang="de-DE" sz="1800" b="1" dirty="0">
              <a:solidFill>
                <a:srgbClr val="0070C0"/>
              </a:solidFill>
              <a:cs typeface="Arial" panose="020B0604020202020204" pitchFamily="34" charset="0"/>
            </a:endParaRPr>
          </a:p>
          <a:p>
            <a:pPr>
              <a:buFontTx/>
              <a:buChar char="-"/>
              <a:defRPr/>
            </a:pPr>
            <a:endParaRPr lang="de-DE" altLang="de-DE" sz="1600" dirty="0" smtClean="0"/>
          </a:p>
        </p:txBody>
      </p:sp>
      <p:sp>
        <p:nvSpPr>
          <p:cNvPr id="8" name="Textfeld 7"/>
          <p:cNvSpPr txBox="1"/>
          <p:nvPr/>
        </p:nvSpPr>
        <p:spPr>
          <a:xfrm>
            <a:off x="432453" y="1259756"/>
            <a:ext cx="8641714" cy="2385268"/>
          </a:xfrm>
          <a:prstGeom prst="rect">
            <a:avLst/>
          </a:prstGeom>
          <a:solidFill>
            <a:schemeClr val="bg1">
              <a:lumMod val="95000"/>
            </a:schemeClr>
          </a:solidFill>
        </p:spPr>
        <p:txBody>
          <a:bodyPr wrap="square">
            <a:spAutoFit/>
          </a:bodyPr>
          <a:lstStyle/>
          <a:p>
            <a:pPr>
              <a:spcAft>
                <a:spcPts val="600"/>
              </a:spcAft>
            </a:pPr>
            <a:r>
              <a:rPr lang="de-DE" sz="1600" dirty="0" smtClean="0"/>
              <a:t>Ableitung des erforderlichen Minderungsbedarf für </a:t>
            </a:r>
            <a:r>
              <a:rPr lang="de-DE" sz="1600" b="1" dirty="0" smtClean="0">
                <a:solidFill>
                  <a:srgbClr val="FF0000"/>
                </a:solidFill>
              </a:rPr>
              <a:t>Schadstoffe</a:t>
            </a:r>
            <a:r>
              <a:rPr lang="de-DE" sz="1600" dirty="0" smtClean="0"/>
              <a:t> (Angabe je Stoff/Stoffgruppe mit UQN-Überschreitung und Zuordnung LAWA-Maßnahmentyp.</a:t>
            </a:r>
          </a:p>
          <a:p>
            <a:r>
              <a:rPr lang="de-DE" sz="1600" u="sng" dirty="0" smtClean="0"/>
              <a:t>Datengrundlage:</a:t>
            </a:r>
            <a:r>
              <a:rPr lang="de-DE" sz="1600" b="1" dirty="0" smtClean="0"/>
              <a:t> </a:t>
            </a:r>
            <a:r>
              <a:rPr lang="de-DE" sz="1600" dirty="0" smtClean="0"/>
              <a:t>Ergebnisse </a:t>
            </a:r>
            <a:r>
              <a:rPr lang="de-DE" sz="1600" dirty="0"/>
              <a:t>der Untersuchungen an landesweit 141 Messstellen im Zeitraum von 2016 bis 2018</a:t>
            </a:r>
            <a:r>
              <a:rPr lang="de-DE" sz="1600" dirty="0" smtClean="0"/>
              <a:t>.</a:t>
            </a:r>
          </a:p>
          <a:p>
            <a:endParaRPr lang="de-DE" sz="1600" dirty="0" smtClean="0"/>
          </a:p>
          <a:p>
            <a:r>
              <a:rPr lang="de-DE" sz="1600" dirty="0" smtClean="0"/>
              <a:t>Flächendeckende </a:t>
            </a:r>
            <a:r>
              <a:rPr lang="de-DE" sz="1600" dirty="0"/>
              <a:t>Überschreitung der Umweltqualitätsnormen </a:t>
            </a:r>
            <a:r>
              <a:rPr lang="de-DE" sz="1600" dirty="0" smtClean="0"/>
              <a:t>(UQN) für </a:t>
            </a:r>
            <a:r>
              <a:rPr lang="de-DE" sz="1600" dirty="0"/>
              <a:t>Quecksilber und </a:t>
            </a:r>
            <a:r>
              <a:rPr lang="de-DE" sz="1600" dirty="0" smtClean="0"/>
              <a:t>polybromierten </a:t>
            </a:r>
            <a:r>
              <a:rPr lang="de-DE" sz="1600" dirty="0"/>
              <a:t>Diphenylether in Biota </a:t>
            </a:r>
            <a:r>
              <a:rPr lang="de-DE" sz="1600" dirty="0" smtClean="0"/>
              <a:t>in allen Oberflächengewässern sowie Überschreitung von weiterer </a:t>
            </a:r>
            <a:r>
              <a:rPr lang="de-DE" sz="1600" dirty="0"/>
              <a:t>Stoff(gruppen</a:t>
            </a:r>
            <a:r>
              <a:rPr lang="de-DE" sz="1600" dirty="0" smtClean="0"/>
              <a:t>): Polyzyklische </a:t>
            </a:r>
            <a:r>
              <a:rPr lang="de-DE" sz="1600" dirty="0"/>
              <a:t>aromatische </a:t>
            </a:r>
            <a:r>
              <a:rPr lang="de-DE" sz="1600" dirty="0" smtClean="0"/>
              <a:t>Kohlenwasserstoffe, Cadmium</a:t>
            </a:r>
            <a:r>
              <a:rPr lang="de-DE" sz="1600" dirty="0"/>
              <a:t>, </a:t>
            </a:r>
            <a:r>
              <a:rPr lang="de-DE" sz="1600" dirty="0" smtClean="0"/>
              <a:t>Blei, Nickel.  </a:t>
            </a:r>
          </a:p>
        </p:txBody>
      </p:sp>
      <p:sp>
        <p:nvSpPr>
          <p:cNvPr id="9" name="Textfeld 11"/>
          <p:cNvSpPr txBox="1">
            <a:spLocks noChangeArrowheads="1"/>
          </p:cNvSpPr>
          <p:nvPr/>
        </p:nvSpPr>
        <p:spPr bwMode="auto">
          <a:xfrm>
            <a:off x="426232" y="3754775"/>
            <a:ext cx="8641714" cy="2554545"/>
          </a:xfrm>
          <a:prstGeom prst="rect">
            <a:avLst/>
          </a:prstGeom>
          <a:solidFill>
            <a:srgbClr val="C6D9F1"/>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Font typeface="Wingdings" panose="05000000000000000000" pitchFamily="2" charset="2"/>
              <a:buChar char="Ø"/>
            </a:pPr>
            <a:r>
              <a:rPr lang="de-DE" sz="1600" b="1" dirty="0"/>
              <a:t>Maßnahmen</a:t>
            </a:r>
            <a:r>
              <a:rPr lang="de-DE" sz="1600" dirty="0"/>
              <a:t> zur Reduzierung der </a:t>
            </a:r>
            <a:r>
              <a:rPr lang="de-DE" sz="1600" dirty="0" smtClean="0"/>
              <a:t>ubiquitären Schadstoffeinträge </a:t>
            </a:r>
            <a:r>
              <a:rPr lang="de-DE" sz="1600" dirty="0"/>
              <a:t>aus Diffusen Quellen </a:t>
            </a:r>
            <a:r>
              <a:rPr lang="de-DE" sz="1600" dirty="0" smtClean="0"/>
              <a:t>(atmosphärischen Deposition) </a:t>
            </a:r>
            <a:r>
              <a:rPr lang="de-DE" sz="1600" dirty="0"/>
              <a:t>sind </a:t>
            </a:r>
            <a:r>
              <a:rPr lang="de-DE" sz="1600" dirty="0" smtClean="0"/>
              <a:t>bestehende gesetzliche Regelungen wie z.B. Stoffverbote</a:t>
            </a:r>
            <a:r>
              <a:rPr lang="de-DE" sz="1600" dirty="0"/>
              <a:t>, Überwachung, Emmissionsminderung </a:t>
            </a:r>
            <a:r>
              <a:rPr lang="de-DE" sz="1600" b="1" dirty="0"/>
              <a:t>(grundlegende Maßnahmen)</a:t>
            </a:r>
            <a:r>
              <a:rPr lang="de-DE" sz="1600" dirty="0"/>
              <a:t>.</a:t>
            </a:r>
          </a:p>
          <a:p>
            <a:pPr marL="285750" indent="-285750">
              <a:buFont typeface="Wingdings" panose="05000000000000000000" pitchFamily="2" charset="2"/>
              <a:buChar char="Ø"/>
            </a:pPr>
            <a:endParaRPr lang="de-DE" sz="1600" dirty="0" smtClean="0"/>
          </a:p>
          <a:p>
            <a:pPr marL="285750" indent="-285750">
              <a:buFont typeface="Wingdings" panose="05000000000000000000" pitchFamily="2" charset="2"/>
              <a:buChar char="Ø"/>
            </a:pPr>
            <a:r>
              <a:rPr lang="de-DE" sz="1600" dirty="0" smtClean="0"/>
              <a:t>Hinweise </a:t>
            </a:r>
            <a:r>
              <a:rPr lang="de-DE" sz="1600" dirty="0"/>
              <a:t>über sämtliche 33 prioritären Stoffe und Stoffgruppen (Anlage 8 der OGewV 2016) gibt der Leitfaden „Maßnahmenplanung Oberflächengewässer Teil C Chemie“.</a:t>
            </a:r>
          </a:p>
          <a:p>
            <a:endParaRPr lang="de-DE" sz="1600" dirty="0" smtClean="0"/>
          </a:p>
          <a:p>
            <a:pPr marL="285750" indent="-285750">
              <a:buFont typeface="Wingdings" panose="05000000000000000000" pitchFamily="2" charset="2"/>
              <a:buChar char="Ø"/>
            </a:pPr>
            <a:r>
              <a:rPr lang="de-DE" sz="1600" dirty="0" smtClean="0"/>
              <a:t>Umsetzung </a:t>
            </a:r>
            <a:r>
              <a:rPr lang="de-DE" sz="1600" dirty="0"/>
              <a:t>der Spurenstoffstrategie des Bundes in NI: </a:t>
            </a:r>
            <a:r>
              <a:rPr lang="de-DE" sz="1600" dirty="0" smtClean="0"/>
              <a:t>Stoffe wie Arzneimittel, Industriechemikalien, Bioziden. Vorgehen: Vermeiden-Reduzieren und Aufbereitung kommunaler und industrieller Abwässer.</a:t>
            </a:r>
            <a:endParaRPr lang="de-DE" sz="1600" dirty="0"/>
          </a:p>
        </p:txBody>
      </p:sp>
    </p:spTree>
    <p:extLst>
      <p:ext uri="{BB962C8B-B14F-4D97-AF65-F5344CB8AC3E}">
        <p14:creationId xmlns:p14="http://schemas.microsoft.com/office/powerpoint/2010/main" val="1072282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November 2020</a:t>
            </a:r>
            <a:endParaRPr lang="de-DE" dirty="0"/>
          </a:p>
        </p:txBody>
      </p:sp>
      <p:sp>
        <p:nvSpPr>
          <p:cNvPr id="3" name="Fußzeilenplatzhalter 2"/>
          <p:cNvSpPr>
            <a:spLocks noGrp="1"/>
          </p:cNvSpPr>
          <p:nvPr>
            <p:ph type="ftr" sz="quarter" idx="11"/>
          </p:nvPr>
        </p:nvSpPr>
        <p:spPr/>
        <p:txBody>
          <a:bodyPr/>
          <a:lstStyle/>
          <a:p>
            <a:r>
              <a:rPr lang="de-DE" dirty="0"/>
              <a:t>Maßnahmenprogramm 2021</a:t>
            </a:r>
          </a:p>
        </p:txBody>
      </p:sp>
      <p:sp>
        <p:nvSpPr>
          <p:cNvPr id="4" name="Foliennummernplatzhalter 3"/>
          <p:cNvSpPr>
            <a:spLocks noGrp="1"/>
          </p:cNvSpPr>
          <p:nvPr>
            <p:ph type="sldNum" sz="quarter" idx="12"/>
          </p:nvPr>
        </p:nvSpPr>
        <p:spPr/>
        <p:txBody>
          <a:bodyPr/>
          <a:lstStyle/>
          <a:p>
            <a:fld id="{9980FAF4-0159-4158-BE27-BDA64F64A676}" type="slidenum">
              <a:rPr lang="de-DE" smtClean="0"/>
              <a:t>12</a:t>
            </a:fld>
            <a:endParaRPr lang="de-DE"/>
          </a:p>
        </p:txBody>
      </p:sp>
      <p:sp>
        <p:nvSpPr>
          <p:cNvPr id="7" name="Inhaltsplatzhalter 2"/>
          <p:cNvSpPr txBox="1">
            <a:spLocks/>
          </p:cNvSpPr>
          <p:nvPr/>
        </p:nvSpPr>
        <p:spPr bwMode="auto">
          <a:xfrm>
            <a:off x="1443988" y="652917"/>
            <a:ext cx="5648292" cy="3606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ct val="0"/>
              </a:spcBef>
              <a:spcAft>
                <a:spcPct val="0"/>
              </a:spcAft>
              <a:buClrTx/>
              <a:buSzTx/>
              <a:buNone/>
              <a:defRPr/>
            </a:pPr>
            <a:r>
              <a:rPr lang="de-DE" sz="1800" b="1" dirty="0" smtClean="0">
                <a:solidFill>
                  <a:srgbClr val="0070C0"/>
                </a:solidFill>
                <a:cs typeface="Arial" panose="020B0604020202020204" pitchFamily="34" charset="0"/>
              </a:rPr>
              <a:t>Handlungsfeld – Reduzierung Stoffeintrag Salz</a:t>
            </a:r>
            <a:endParaRPr lang="de-DE" altLang="de-DE" sz="1600" dirty="0" smtClean="0"/>
          </a:p>
        </p:txBody>
      </p:sp>
      <p:sp>
        <p:nvSpPr>
          <p:cNvPr id="8" name="Textfeld 7"/>
          <p:cNvSpPr txBox="1"/>
          <p:nvPr/>
        </p:nvSpPr>
        <p:spPr>
          <a:xfrm>
            <a:off x="352560" y="1106187"/>
            <a:ext cx="8647931" cy="2862322"/>
          </a:xfrm>
          <a:prstGeom prst="rect">
            <a:avLst/>
          </a:prstGeom>
          <a:solidFill>
            <a:schemeClr val="bg1">
              <a:lumMod val="95000"/>
            </a:schemeClr>
          </a:solidFill>
        </p:spPr>
        <p:txBody>
          <a:bodyPr wrap="square">
            <a:spAutoFit/>
          </a:bodyPr>
          <a:lstStyle/>
          <a:p>
            <a:pPr>
              <a:spcAft>
                <a:spcPts val="600"/>
              </a:spcAft>
            </a:pPr>
            <a:r>
              <a:rPr lang="de-DE" sz="1600" dirty="0" smtClean="0"/>
              <a:t>Wie </a:t>
            </a:r>
            <a:r>
              <a:rPr lang="de-DE" sz="1600" dirty="0"/>
              <a:t>in den </a:t>
            </a:r>
            <a:r>
              <a:rPr lang="de-DE" sz="1600" dirty="0" smtClean="0"/>
              <a:t>vorhergehenden nds. Beiträgen </a:t>
            </a:r>
            <a:r>
              <a:rPr lang="de-DE" sz="1600" dirty="0"/>
              <a:t>zu den </a:t>
            </a:r>
            <a:r>
              <a:rPr lang="de-DE" sz="1600" dirty="0" smtClean="0"/>
              <a:t>BWP berichtet, treten </a:t>
            </a:r>
            <a:r>
              <a:rPr lang="de-DE" sz="1600" dirty="0"/>
              <a:t>aufgrund menschlicher Nutzungen und </a:t>
            </a:r>
            <a:r>
              <a:rPr lang="de-DE" sz="1600" dirty="0" smtClean="0"/>
              <a:t>Tätigkeiten </a:t>
            </a:r>
            <a:r>
              <a:rPr lang="de-DE" sz="1600" b="1" dirty="0" smtClean="0">
                <a:solidFill>
                  <a:srgbClr val="0070C0"/>
                </a:solidFill>
              </a:rPr>
              <a:t>Salzbelastungen</a:t>
            </a:r>
            <a:r>
              <a:rPr lang="de-DE" sz="1600" dirty="0" smtClean="0"/>
              <a:t> auf. </a:t>
            </a:r>
          </a:p>
          <a:p>
            <a:pPr marL="285750" indent="-285750">
              <a:spcAft>
                <a:spcPts val="600"/>
              </a:spcAft>
              <a:buFont typeface="Wingdings" panose="05000000000000000000" pitchFamily="2" charset="2"/>
              <a:buChar char="§"/>
            </a:pPr>
            <a:r>
              <a:rPr lang="de-DE" sz="1600" dirty="0" smtClean="0"/>
              <a:t>Der gute ökologische Zustand/Potenzial wird in diesen Wasserkörpern nicht erreicht.</a:t>
            </a:r>
          </a:p>
          <a:p>
            <a:pPr marL="285750" indent="-285750">
              <a:spcAft>
                <a:spcPts val="600"/>
              </a:spcAft>
              <a:buFont typeface="Wingdings" panose="05000000000000000000" pitchFamily="2" charset="2"/>
              <a:buChar char="§"/>
            </a:pPr>
            <a:r>
              <a:rPr lang="de-DE" sz="1600" dirty="0" smtClean="0"/>
              <a:t>Überschreitung der Orientierungswerte für Chlorid/Sulfat gemäß OGewV, Anl. 7. Der Salzhaltigkeitsindex zeigt erhöhte Chloridgehalte auf, demnach veränderte </a:t>
            </a:r>
            <a:r>
              <a:rPr lang="de-DE" sz="1600" dirty="0"/>
              <a:t>Zusammensetzungen </a:t>
            </a:r>
            <a:r>
              <a:rPr lang="de-DE" sz="1600" dirty="0" smtClean="0"/>
              <a:t>der Lebensgemeinschaft.</a:t>
            </a:r>
          </a:p>
          <a:p>
            <a:pPr marL="285750" indent="-285750">
              <a:spcAft>
                <a:spcPts val="600"/>
              </a:spcAft>
              <a:buFont typeface="Wingdings" panose="05000000000000000000" pitchFamily="2" charset="2"/>
              <a:buChar char="§"/>
            </a:pPr>
            <a:r>
              <a:rPr lang="de-DE" sz="1600" dirty="0" smtClean="0"/>
              <a:t>Signifikante Salzeinleitungen/-einträge sind bekannt.</a:t>
            </a:r>
          </a:p>
          <a:p>
            <a:pPr marL="285750" indent="-285750">
              <a:spcAft>
                <a:spcPts val="600"/>
              </a:spcAft>
              <a:buFont typeface="Wingdings" panose="05000000000000000000" pitchFamily="2" charset="2"/>
              <a:buChar char="Ø"/>
            </a:pPr>
            <a:r>
              <a:rPr lang="de-DE" sz="1600" dirty="0" smtClean="0">
                <a:solidFill>
                  <a:srgbClr val="0070C0"/>
                </a:solidFill>
              </a:rPr>
              <a:t> </a:t>
            </a:r>
            <a:r>
              <a:rPr lang="de-DE" sz="1600" b="1" dirty="0" smtClean="0">
                <a:solidFill>
                  <a:srgbClr val="0070C0"/>
                </a:solidFill>
              </a:rPr>
              <a:t>Fazit:</a:t>
            </a:r>
            <a:r>
              <a:rPr lang="de-DE" sz="1600" dirty="0" smtClean="0">
                <a:solidFill>
                  <a:srgbClr val="0070C0"/>
                </a:solidFill>
              </a:rPr>
              <a:t> 32 Wasserkörper weisen entsprechende Defizite aufgrund von punktueller Salzeinträge auf, z. B. an der Ems, Grubenabwässer/Kohleabbau Ibbenbüren und an der Aue/ </a:t>
            </a:r>
            <a:r>
              <a:rPr lang="de-DE" sz="1600" dirty="0" err="1" smtClean="0">
                <a:solidFill>
                  <a:srgbClr val="0070C0"/>
                </a:solidFill>
              </a:rPr>
              <a:t>Erse</a:t>
            </a:r>
            <a:r>
              <a:rPr lang="de-DE" sz="1600" dirty="0" smtClean="0">
                <a:solidFill>
                  <a:srgbClr val="0070C0"/>
                </a:solidFill>
              </a:rPr>
              <a:t> durch ehemaligen Bergbau und industrielle Einleitungen.</a:t>
            </a:r>
            <a:endParaRPr lang="de-DE" sz="1600" dirty="0">
              <a:solidFill>
                <a:srgbClr val="0070C0"/>
              </a:solidFill>
            </a:endParaRPr>
          </a:p>
        </p:txBody>
      </p:sp>
      <p:sp>
        <p:nvSpPr>
          <p:cNvPr id="9" name="Textfeld 11"/>
          <p:cNvSpPr txBox="1">
            <a:spLocks noChangeArrowheads="1"/>
          </p:cNvSpPr>
          <p:nvPr/>
        </p:nvSpPr>
        <p:spPr bwMode="auto">
          <a:xfrm>
            <a:off x="358777" y="4185084"/>
            <a:ext cx="8641714" cy="1815882"/>
          </a:xfrm>
          <a:prstGeom prst="rect">
            <a:avLst/>
          </a:prstGeom>
          <a:solidFill>
            <a:srgbClr val="C6D9F1"/>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Font typeface="Wingdings" panose="05000000000000000000" pitchFamily="2" charset="2"/>
              <a:buChar char="Ø"/>
            </a:pPr>
            <a:r>
              <a:rPr lang="de-DE" sz="1600" dirty="0" smtClean="0"/>
              <a:t>Vereinzelt </a:t>
            </a:r>
            <a:r>
              <a:rPr lang="de-DE" sz="1600" dirty="0"/>
              <a:t>sind industrielle Produktionsabwässer oder kommunale Kläranlageneinleitungen für Salzeinträge in die Fließgewässer verantwortlich. </a:t>
            </a:r>
            <a:r>
              <a:rPr lang="de-DE" sz="1600" dirty="0" smtClean="0"/>
              <a:t>Entsprechend sind </a:t>
            </a:r>
            <a:r>
              <a:rPr lang="de-DE" sz="1600" b="1" dirty="0" smtClean="0"/>
              <a:t>grundlegende Maßnahmen </a:t>
            </a:r>
            <a:r>
              <a:rPr lang="de-DE" sz="1600" dirty="0" smtClean="0"/>
              <a:t>wie z.B. Neubau oder Anpassung von Kläranlagen erforderlich. </a:t>
            </a:r>
          </a:p>
          <a:p>
            <a:pPr marL="285750" indent="-285750">
              <a:buFont typeface="Wingdings" panose="05000000000000000000" pitchFamily="2" charset="2"/>
              <a:buChar char="Ø"/>
            </a:pPr>
            <a:r>
              <a:rPr lang="de-DE" sz="1600" dirty="0" smtClean="0"/>
              <a:t>Vertiefende Untersuchungen, Kontrollen, Optimierung, Neubau und Zusammenschlüsse von Kläranlagen sowie Reduzierung punktueller Quelleinträge aus dem Bergbau sind gestaffelt bis 2021 bzw. erst nach 2027 bzw. bis 2033 als </a:t>
            </a:r>
            <a:r>
              <a:rPr lang="de-DE" sz="1600" b="1" dirty="0" smtClean="0"/>
              <a:t>ergänzende Maßnahmen </a:t>
            </a:r>
            <a:r>
              <a:rPr lang="de-DE" sz="1600" dirty="0" smtClean="0"/>
              <a:t>umzusetzen.</a:t>
            </a:r>
            <a:endParaRPr lang="de-DE" sz="1600" dirty="0"/>
          </a:p>
        </p:txBody>
      </p:sp>
    </p:spTree>
    <p:extLst>
      <p:ext uri="{BB962C8B-B14F-4D97-AF65-F5344CB8AC3E}">
        <p14:creationId xmlns:p14="http://schemas.microsoft.com/office/powerpoint/2010/main" val="771591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stretch>
            <a:fillRect/>
          </a:stretch>
        </p:blipFill>
        <p:spPr>
          <a:xfrm>
            <a:off x="539552" y="5085184"/>
            <a:ext cx="2088232" cy="1278951"/>
          </a:xfrm>
          <a:prstGeom prst="rect">
            <a:avLst/>
          </a:prstGeom>
          <a:solidFill>
            <a:schemeClr val="bg1"/>
          </a:solidFill>
          <a:ln w="19050">
            <a:solidFill>
              <a:schemeClr val="bg1">
                <a:lumMod val="65000"/>
              </a:schemeClr>
            </a:solidFill>
          </a:ln>
        </p:spPr>
      </p:pic>
      <p:sp>
        <p:nvSpPr>
          <p:cNvPr id="2" name="Datumsplatzhalter 1"/>
          <p:cNvSpPr>
            <a:spLocks noGrp="1"/>
          </p:cNvSpPr>
          <p:nvPr>
            <p:ph type="dt" sz="half" idx="10"/>
          </p:nvPr>
        </p:nvSpPr>
        <p:spPr/>
        <p:txBody>
          <a:bodyPr/>
          <a:lstStyle/>
          <a:p>
            <a:r>
              <a:rPr lang="de-DE" smtClean="0"/>
              <a:t>November 2020</a:t>
            </a:r>
            <a:endParaRPr lang="de-DE" dirty="0"/>
          </a:p>
        </p:txBody>
      </p:sp>
      <p:sp>
        <p:nvSpPr>
          <p:cNvPr id="3" name="Fußzeilenplatzhalter 2"/>
          <p:cNvSpPr>
            <a:spLocks noGrp="1"/>
          </p:cNvSpPr>
          <p:nvPr>
            <p:ph type="ftr" sz="quarter" idx="11"/>
          </p:nvPr>
        </p:nvSpPr>
        <p:spPr/>
        <p:txBody>
          <a:bodyPr/>
          <a:lstStyle/>
          <a:p>
            <a:r>
              <a:rPr lang="de-DE" dirty="0"/>
              <a:t>Maßnahmenprogramm 2021</a:t>
            </a:r>
          </a:p>
        </p:txBody>
      </p:sp>
      <p:sp>
        <p:nvSpPr>
          <p:cNvPr id="4" name="Foliennummernplatzhalter 3"/>
          <p:cNvSpPr>
            <a:spLocks noGrp="1"/>
          </p:cNvSpPr>
          <p:nvPr>
            <p:ph type="sldNum" sz="quarter" idx="12"/>
          </p:nvPr>
        </p:nvSpPr>
        <p:spPr/>
        <p:txBody>
          <a:bodyPr/>
          <a:lstStyle/>
          <a:p>
            <a:fld id="{9980FAF4-0159-4158-BE27-BDA64F64A676}" type="slidenum">
              <a:rPr lang="de-DE" smtClean="0"/>
              <a:t>13</a:t>
            </a:fld>
            <a:endParaRPr lang="de-DE"/>
          </a:p>
        </p:txBody>
      </p:sp>
      <p:sp>
        <p:nvSpPr>
          <p:cNvPr id="9" name="Textfeld 8"/>
          <p:cNvSpPr txBox="1"/>
          <p:nvPr/>
        </p:nvSpPr>
        <p:spPr>
          <a:xfrm>
            <a:off x="338074" y="1351218"/>
            <a:ext cx="8805925" cy="1969770"/>
          </a:xfrm>
          <a:prstGeom prst="rect">
            <a:avLst/>
          </a:prstGeom>
          <a:solidFill>
            <a:schemeClr val="bg1">
              <a:lumMod val="95000"/>
            </a:schemeClr>
          </a:solidFill>
        </p:spPr>
        <p:txBody>
          <a:bodyPr wrap="square">
            <a:spAutoFit/>
          </a:bodyPr>
          <a:lstStyle/>
          <a:p>
            <a:pPr>
              <a:spcAft>
                <a:spcPts val="600"/>
              </a:spcAft>
            </a:pPr>
            <a:r>
              <a:rPr lang="de-DE" sz="1600" dirty="0" smtClean="0"/>
              <a:t>Ableitung </a:t>
            </a:r>
            <a:r>
              <a:rPr lang="de-DE" sz="1600" dirty="0"/>
              <a:t>des erforderlichen Minderungsbedarf für </a:t>
            </a:r>
            <a:r>
              <a:rPr lang="de-DE" sz="1600" b="1" dirty="0">
                <a:solidFill>
                  <a:srgbClr val="0070C0"/>
                </a:solidFill>
              </a:rPr>
              <a:t>Nährstoffe</a:t>
            </a:r>
            <a:r>
              <a:rPr lang="de-DE" sz="1600" dirty="0"/>
              <a:t> (Fracht t/a für </a:t>
            </a:r>
            <a:r>
              <a:rPr lang="de-DE" sz="1600" dirty="0" smtClean="0"/>
              <a:t>Stickstoff) und Zuordnung LAWA-Maßnahmentyp.</a:t>
            </a:r>
            <a:endParaRPr lang="de-DE" sz="1600" dirty="0"/>
          </a:p>
          <a:p>
            <a:pPr>
              <a:spcAft>
                <a:spcPts val="600"/>
              </a:spcAft>
            </a:pPr>
            <a:r>
              <a:rPr lang="de-DE" sz="1600" u="sng" dirty="0" smtClean="0"/>
              <a:t>Datengrundlage:</a:t>
            </a:r>
            <a:r>
              <a:rPr lang="de-DE" sz="1600" dirty="0" smtClean="0"/>
              <a:t> Überschreitung der Nitratkonzentration </a:t>
            </a:r>
            <a:r>
              <a:rPr lang="de-DE" sz="1600" dirty="0"/>
              <a:t>im Grundwasser </a:t>
            </a:r>
            <a:r>
              <a:rPr lang="de-DE" sz="1600" dirty="0" smtClean="0"/>
              <a:t>(Immisionsmonitoring) </a:t>
            </a:r>
            <a:r>
              <a:rPr lang="de-DE" sz="1600" dirty="0"/>
              <a:t>sowie </a:t>
            </a:r>
            <a:r>
              <a:rPr lang="de-DE" sz="1600" dirty="0" smtClean="0"/>
              <a:t>Betrachtung der potentiellen Nitratsickerwasserkonzentration zur Abschätzung der Stoffeinträge (Emissionsmonitoring).</a:t>
            </a:r>
          </a:p>
          <a:p>
            <a:pPr>
              <a:spcAft>
                <a:spcPts val="600"/>
              </a:spcAft>
            </a:pPr>
            <a:r>
              <a:rPr lang="de-DE" sz="1600" u="sng" dirty="0" smtClean="0"/>
              <a:t>Vorgehen:</a:t>
            </a:r>
            <a:r>
              <a:rPr lang="de-DE" sz="1600" dirty="0" smtClean="0"/>
              <a:t> Reduzierung der Nährstoffe Nitrat aus diffusen Quellen und Trendumkehr durch </a:t>
            </a:r>
            <a:r>
              <a:rPr lang="de-DE" sz="1600" b="1" dirty="0" smtClean="0"/>
              <a:t>grundlegende Maßnahmen </a:t>
            </a:r>
            <a:r>
              <a:rPr lang="de-DE" sz="1600" dirty="0" smtClean="0"/>
              <a:t>(Umsetzung Düngerecht).</a:t>
            </a:r>
          </a:p>
        </p:txBody>
      </p:sp>
      <p:sp>
        <p:nvSpPr>
          <p:cNvPr id="8" name="Inhaltsplatzhalter 2"/>
          <p:cNvSpPr txBox="1">
            <a:spLocks/>
          </p:cNvSpPr>
          <p:nvPr/>
        </p:nvSpPr>
        <p:spPr bwMode="auto">
          <a:xfrm>
            <a:off x="466788" y="861645"/>
            <a:ext cx="8677212" cy="3606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ct val="0"/>
              </a:spcBef>
              <a:spcAft>
                <a:spcPct val="0"/>
              </a:spcAft>
              <a:buClrTx/>
              <a:buSzTx/>
              <a:buNone/>
              <a:defRPr/>
            </a:pPr>
            <a:r>
              <a:rPr lang="de-DE" sz="1800" b="1" dirty="0" smtClean="0">
                <a:solidFill>
                  <a:srgbClr val="0070C0"/>
                </a:solidFill>
                <a:cs typeface="Arial" panose="020B0604020202020204" pitchFamily="34" charset="0"/>
              </a:rPr>
              <a:t>Handlungsfeld – Reduzierung der Nähr- und Schadstoffe im Grundwasser</a:t>
            </a:r>
            <a:endParaRPr lang="de-DE" altLang="de-DE" sz="1800" b="1" dirty="0">
              <a:solidFill>
                <a:srgbClr val="0070C0"/>
              </a:solidFill>
              <a:cs typeface="Arial" panose="020B0604020202020204" pitchFamily="34" charset="0"/>
            </a:endParaRPr>
          </a:p>
          <a:p>
            <a:pPr>
              <a:buFontTx/>
              <a:buChar char="-"/>
              <a:defRPr/>
            </a:pPr>
            <a:endParaRPr lang="de-DE" altLang="de-DE" sz="1600" dirty="0" smtClean="0"/>
          </a:p>
        </p:txBody>
      </p:sp>
      <p:sp>
        <p:nvSpPr>
          <p:cNvPr id="10" name="Textfeld 11"/>
          <p:cNvSpPr txBox="1">
            <a:spLocks noChangeArrowheads="1"/>
          </p:cNvSpPr>
          <p:nvPr/>
        </p:nvSpPr>
        <p:spPr bwMode="auto">
          <a:xfrm>
            <a:off x="2987824" y="5172389"/>
            <a:ext cx="5569339" cy="830997"/>
          </a:xfrm>
          <a:prstGeom prst="rect">
            <a:avLst/>
          </a:prstGeom>
          <a:solidFill>
            <a:srgbClr val="C6D9F1"/>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de-DE" sz="1600" b="1" dirty="0" smtClean="0"/>
              <a:t>Zeitrahmen: </a:t>
            </a:r>
            <a:r>
              <a:rPr lang="de-DE" sz="1600" dirty="0"/>
              <a:t>Die Regelungen wirken sofort, demnach werden voraussichtlich bis 2027 die Emissionen und damit auch die Frachten </a:t>
            </a:r>
            <a:r>
              <a:rPr lang="de-DE" sz="1600" dirty="0" smtClean="0"/>
              <a:t>reduziert </a:t>
            </a:r>
            <a:r>
              <a:rPr lang="de-DE" sz="1600" dirty="0"/>
              <a:t>werden. </a:t>
            </a:r>
          </a:p>
        </p:txBody>
      </p:sp>
      <p:graphicFrame>
        <p:nvGraphicFramePr>
          <p:cNvPr id="11" name="Tabelle 10"/>
          <p:cNvGraphicFramePr>
            <a:graphicFrameLocks noGrp="1"/>
          </p:cNvGraphicFramePr>
          <p:nvPr>
            <p:extLst>
              <p:ext uri="{D42A27DB-BD31-4B8C-83A1-F6EECF244321}">
                <p14:modId xmlns:p14="http://schemas.microsoft.com/office/powerpoint/2010/main" val="1657878260"/>
              </p:ext>
            </p:extLst>
          </p:nvPr>
        </p:nvGraphicFramePr>
        <p:xfrm>
          <a:off x="466787" y="3512800"/>
          <a:ext cx="8548500" cy="1356360"/>
        </p:xfrm>
        <a:graphic>
          <a:graphicData uri="http://schemas.openxmlformats.org/drawingml/2006/table">
            <a:tbl>
              <a:tblPr firstRow="1" bandRow="1">
                <a:tableStyleId>{5C22544A-7EE6-4342-B048-85BDC9FD1C3A}</a:tableStyleId>
              </a:tblPr>
              <a:tblGrid>
                <a:gridCol w="4274250">
                  <a:extLst>
                    <a:ext uri="{9D8B030D-6E8A-4147-A177-3AD203B41FA5}">
                      <a16:colId xmlns:a16="http://schemas.microsoft.com/office/drawing/2014/main" val="2187666036"/>
                    </a:ext>
                  </a:extLst>
                </a:gridCol>
                <a:gridCol w="4274250">
                  <a:extLst>
                    <a:ext uri="{9D8B030D-6E8A-4147-A177-3AD203B41FA5}">
                      <a16:colId xmlns:a16="http://schemas.microsoft.com/office/drawing/2014/main" val="204544565"/>
                    </a:ext>
                  </a:extLst>
                </a:gridCol>
              </a:tblGrid>
              <a:tr h="279420">
                <a:tc>
                  <a:txBody>
                    <a:bodyPr/>
                    <a:lstStyle/>
                    <a:p>
                      <a:pPr algn="ctr"/>
                      <a:r>
                        <a:rPr lang="de-DE" sz="1600" dirty="0" smtClean="0">
                          <a:solidFill>
                            <a:schemeClr val="bg1"/>
                          </a:solidFill>
                        </a:rPr>
                        <a:t>Landwirtschaft</a:t>
                      </a:r>
                      <a:endParaRPr lang="de-DE" sz="1600" dirty="0">
                        <a:solidFill>
                          <a:schemeClr val="bg1"/>
                        </a:solidFill>
                      </a:endParaRPr>
                    </a:p>
                  </a:txBody>
                  <a:tcPr>
                    <a:solidFill>
                      <a:srgbClr val="00B050"/>
                    </a:solidFill>
                  </a:tcPr>
                </a:tc>
                <a:tc>
                  <a:txBody>
                    <a:bodyPr/>
                    <a:lstStyle/>
                    <a:p>
                      <a:pPr algn="ctr"/>
                      <a:r>
                        <a:rPr lang="de-DE" sz="1600" b="1" kern="1200" dirty="0" smtClean="0">
                          <a:solidFill>
                            <a:schemeClr val="bg1"/>
                          </a:solidFill>
                          <a:latin typeface="+mn-lt"/>
                          <a:ea typeface="+mn-ea"/>
                          <a:cs typeface="+mn-cs"/>
                        </a:rPr>
                        <a:t>Wasserwirtschaft</a:t>
                      </a:r>
                      <a:endParaRPr lang="de-DE" sz="1600" b="1" kern="1200" dirty="0">
                        <a:solidFill>
                          <a:schemeClr val="bg1"/>
                        </a:solidFill>
                        <a:latin typeface="+mn-lt"/>
                        <a:ea typeface="+mn-ea"/>
                        <a:cs typeface="+mn-cs"/>
                      </a:endParaRPr>
                    </a:p>
                  </a:txBody>
                  <a:tcPr>
                    <a:solidFill>
                      <a:srgbClr val="0070C0"/>
                    </a:solidFill>
                  </a:tcPr>
                </a:tc>
                <a:extLst>
                  <a:ext uri="{0D108BD9-81ED-4DB2-BD59-A6C34878D82A}">
                    <a16:rowId xmlns:a16="http://schemas.microsoft.com/office/drawing/2014/main" val="2017323834"/>
                  </a:ext>
                </a:extLst>
              </a:tr>
              <a:tr h="872708">
                <a:tc>
                  <a:txBody>
                    <a:bodyPr/>
                    <a:lstStyle/>
                    <a:p>
                      <a:pPr>
                        <a:spcBef>
                          <a:spcPct val="50000"/>
                        </a:spcBef>
                      </a:pPr>
                      <a:r>
                        <a:rPr lang="de-DE" sz="1400" dirty="0" smtClean="0"/>
                        <a:t>Umsetzung </a:t>
                      </a:r>
                      <a:r>
                        <a:rPr lang="de-DE" sz="1400" kern="1200" dirty="0" smtClean="0">
                          <a:solidFill>
                            <a:schemeClr val="dk1"/>
                          </a:solidFill>
                          <a:latin typeface="+mn-lt"/>
                          <a:ea typeface="+mn-ea"/>
                          <a:cs typeface="+mn-cs"/>
                        </a:rPr>
                        <a:t>Düngegesetz und DüV mit Nds. Verordnung über düngerechtliche Anforderungen zum Schutz der Gewässer vor Verunreinigung durch Nitrat oder Phosphat (NDüngGewNPVO).</a:t>
                      </a:r>
                      <a:endParaRPr lang="de-DE" sz="1400" kern="1200" dirty="0">
                        <a:solidFill>
                          <a:schemeClr val="dk1"/>
                        </a:solidFill>
                        <a:latin typeface="+mn-lt"/>
                        <a:ea typeface="+mn-ea"/>
                        <a:cs typeface="+mn-cs"/>
                      </a:endParaRPr>
                    </a:p>
                  </a:txBody>
                  <a:tcPr>
                    <a:solidFill>
                      <a:srgbClr val="CCFF99"/>
                    </a:solidFill>
                  </a:tcPr>
                </a:tc>
                <a:tc>
                  <a:txBody>
                    <a:bodyPr/>
                    <a:lstStyle/>
                    <a:p>
                      <a:pPr>
                        <a:spcAft>
                          <a:spcPts val="600"/>
                        </a:spcAft>
                      </a:pPr>
                      <a:r>
                        <a:rPr lang="de-DE" sz="1400" dirty="0" smtClean="0"/>
                        <a:t>Mit der Verordnung über Schutzbestimmungen in Wasserschutzgebieten z.B. durch:</a:t>
                      </a:r>
                    </a:p>
                    <a:p>
                      <a:pPr marL="285750" indent="-285750">
                        <a:spcAft>
                          <a:spcPts val="600"/>
                        </a:spcAft>
                        <a:buFont typeface="Arial" panose="020B0604020202020204" pitchFamily="34" charset="0"/>
                        <a:buChar char="•"/>
                      </a:pPr>
                      <a:r>
                        <a:rPr lang="de-DE" sz="1400" dirty="0" smtClean="0"/>
                        <a:t>Nutzungsbeschränkungen, Anforderungen an die Düngung,</a:t>
                      </a:r>
                      <a:r>
                        <a:rPr lang="de-DE" sz="1400" baseline="0" dirty="0" smtClean="0"/>
                        <a:t> Ordnungswidrigkeiten.</a:t>
                      </a:r>
                      <a:endParaRPr lang="de-DE" sz="1400" dirty="0" smtClean="0"/>
                    </a:p>
                  </a:txBody>
                  <a:tcPr>
                    <a:solidFill>
                      <a:srgbClr val="C6D9F1"/>
                    </a:solidFill>
                  </a:tcPr>
                </a:tc>
                <a:extLst>
                  <a:ext uri="{0D108BD9-81ED-4DB2-BD59-A6C34878D82A}">
                    <a16:rowId xmlns:a16="http://schemas.microsoft.com/office/drawing/2014/main" val="947556690"/>
                  </a:ext>
                </a:extLst>
              </a:tr>
            </a:tbl>
          </a:graphicData>
        </a:graphic>
      </p:graphicFrame>
    </p:spTree>
    <p:extLst>
      <p:ext uri="{BB962C8B-B14F-4D97-AF65-F5344CB8AC3E}">
        <p14:creationId xmlns:p14="http://schemas.microsoft.com/office/powerpoint/2010/main" val="3450542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November 2020</a:t>
            </a:r>
            <a:endParaRPr lang="de-DE" dirty="0"/>
          </a:p>
        </p:txBody>
      </p:sp>
      <p:sp>
        <p:nvSpPr>
          <p:cNvPr id="3" name="Fußzeilenplatzhalter 2"/>
          <p:cNvSpPr>
            <a:spLocks noGrp="1"/>
          </p:cNvSpPr>
          <p:nvPr>
            <p:ph type="ftr" sz="quarter" idx="11"/>
          </p:nvPr>
        </p:nvSpPr>
        <p:spPr/>
        <p:txBody>
          <a:bodyPr/>
          <a:lstStyle/>
          <a:p>
            <a:r>
              <a:rPr lang="de-DE" dirty="0"/>
              <a:t>Maßnahmenprogramm 2021</a:t>
            </a:r>
          </a:p>
        </p:txBody>
      </p:sp>
      <p:sp>
        <p:nvSpPr>
          <p:cNvPr id="4" name="Foliennummernplatzhalter 3"/>
          <p:cNvSpPr>
            <a:spLocks noGrp="1"/>
          </p:cNvSpPr>
          <p:nvPr>
            <p:ph type="sldNum" sz="quarter" idx="12"/>
          </p:nvPr>
        </p:nvSpPr>
        <p:spPr/>
        <p:txBody>
          <a:bodyPr/>
          <a:lstStyle/>
          <a:p>
            <a:fld id="{9980FAF4-0159-4158-BE27-BDA64F64A676}" type="slidenum">
              <a:rPr lang="de-DE" smtClean="0"/>
              <a:t>14</a:t>
            </a:fld>
            <a:endParaRPr lang="de-DE"/>
          </a:p>
        </p:txBody>
      </p:sp>
      <p:sp>
        <p:nvSpPr>
          <p:cNvPr id="9" name="Textfeld 8"/>
          <p:cNvSpPr txBox="1"/>
          <p:nvPr/>
        </p:nvSpPr>
        <p:spPr>
          <a:xfrm>
            <a:off x="466788" y="1368545"/>
            <a:ext cx="8677212" cy="1569660"/>
          </a:xfrm>
          <a:prstGeom prst="rect">
            <a:avLst/>
          </a:prstGeom>
          <a:solidFill>
            <a:schemeClr val="bg1">
              <a:lumMod val="95000"/>
            </a:schemeClr>
          </a:solidFill>
        </p:spPr>
        <p:txBody>
          <a:bodyPr wrap="square">
            <a:spAutoFit/>
          </a:bodyPr>
          <a:lstStyle/>
          <a:p>
            <a:pPr>
              <a:spcAft>
                <a:spcPts val="600"/>
              </a:spcAft>
            </a:pPr>
            <a:r>
              <a:rPr lang="de-DE" sz="1600" u="sng" dirty="0" smtClean="0"/>
              <a:t>Vorgehen:</a:t>
            </a:r>
            <a:r>
              <a:rPr lang="de-DE" sz="1600" dirty="0" smtClean="0"/>
              <a:t> Reduzierung der </a:t>
            </a:r>
            <a:r>
              <a:rPr lang="de-DE" sz="1600" b="1" dirty="0" smtClean="0">
                <a:solidFill>
                  <a:srgbClr val="0070C0"/>
                </a:solidFill>
              </a:rPr>
              <a:t>Nährstoffe</a:t>
            </a:r>
            <a:r>
              <a:rPr lang="de-DE" sz="1600" dirty="0" smtClean="0"/>
              <a:t> aus diffusen Quellen und Trendumkehr durch </a:t>
            </a:r>
            <a:r>
              <a:rPr lang="de-DE" sz="1600" b="1" dirty="0" smtClean="0"/>
              <a:t>ergänzende Maßnahmen </a:t>
            </a:r>
            <a:r>
              <a:rPr lang="de-DE" sz="1600" dirty="0" smtClean="0"/>
              <a:t>durch: Gewässerschutzberatung EG-WRRL (</a:t>
            </a:r>
            <a:r>
              <a:rPr lang="de-DE" sz="1600" dirty="0" smtClean="0">
                <a:solidFill>
                  <a:schemeClr val="tx2"/>
                </a:solidFill>
              </a:rPr>
              <a:t>Freiwillige Beratungsangebote </a:t>
            </a:r>
            <a:r>
              <a:rPr lang="de-DE" sz="1600" dirty="0" smtClean="0"/>
              <a:t>an Landwirte), </a:t>
            </a:r>
            <a:r>
              <a:rPr lang="de-DE" sz="1600" dirty="0" smtClean="0">
                <a:solidFill>
                  <a:schemeClr val="tx2"/>
                </a:solidFill>
              </a:rPr>
              <a:t>Umsetzung von Agrarumwelt- und Klimamaßnahmen in entsprechender Gebietskulisse und Kooperationsprogramm Trinkwasserschutz in </a:t>
            </a:r>
            <a:r>
              <a:rPr lang="de-DE" sz="1600" dirty="0">
                <a:solidFill>
                  <a:schemeClr val="tx2"/>
                </a:solidFill>
              </a:rPr>
              <a:t>Trinkwassergewinnungsgebieten (Beratung und Freiwillige Vereinbarungen)</a:t>
            </a:r>
            <a:r>
              <a:rPr lang="de-DE" sz="1600" dirty="0" smtClean="0">
                <a:solidFill>
                  <a:schemeClr val="tx2"/>
                </a:solidFill>
              </a:rPr>
              <a:t> sowie Modell- u. Pilotprojekte. </a:t>
            </a:r>
          </a:p>
        </p:txBody>
      </p:sp>
      <p:sp>
        <p:nvSpPr>
          <p:cNvPr id="8" name="Inhaltsplatzhalter 2"/>
          <p:cNvSpPr txBox="1">
            <a:spLocks/>
          </p:cNvSpPr>
          <p:nvPr/>
        </p:nvSpPr>
        <p:spPr bwMode="auto">
          <a:xfrm>
            <a:off x="466788" y="944724"/>
            <a:ext cx="8677212" cy="3606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ct val="0"/>
              </a:spcBef>
              <a:spcAft>
                <a:spcPct val="0"/>
              </a:spcAft>
              <a:buClrTx/>
              <a:buSzTx/>
              <a:buNone/>
              <a:defRPr/>
            </a:pPr>
            <a:r>
              <a:rPr lang="de-DE" sz="1800" b="1" dirty="0" smtClean="0">
                <a:solidFill>
                  <a:srgbClr val="0070C0"/>
                </a:solidFill>
                <a:cs typeface="Arial" panose="020B0604020202020204" pitchFamily="34" charset="0"/>
              </a:rPr>
              <a:t>Handlungsfeld – Reduzierung der Nähr- und Schadstoffe im Grundwasser</a:t>
            </a:r>
            <a:endParaRPr lang="de-DE" altLang="de-DE" sz="1800" b="1" dirty="0">
              <a:solidFill>
                <a:srgbClr val="0070C0"/>
              </a:solidFill>
              <a:cs typeface="Arial" panose="020B0604020202020204" pitchFamily="34" charset="0"/>
            </a:endParaRPr>
          </a:p>
          <a:p>
            <a:pPr>
              <a:buFontTx/>
              <a:buChar char="-"/>
              <a:defRPr/>
            </a:pPr>
            <a:endParaRPr lang="de-DE" altLang="de-DE" sz="1600" dirty="0" smtClean="0"/>
          </a:p>
        </p:txBody>
      </p:sp>
      <p:pic>
        <p:nvPicPr>
          <p:cNvPr id="7" name="Grafik 6"/>
          <p:cNvPicPr>
            <a:picLocks noChangeAspect="1"/>
          </p:cNvPicPr>
          <p:nvPr/>
        </p:nvPicPr>
        <p:blipFill>
          <a:blip r:embed="rId3"/>
          <a:stretch>
            <a:fillRect/>
          </a:stretch>
        </p:blipFill>
        <p:spPr>
          <a:xfrm>
            <a:off x="429341" y="2924944"/>
            <a:ext cx="5222779" cy="3498434"/>
          </a:xfrm>
          <a:prstGeom prst="rect">
            <a:avLst/>
          </a:prstGeom>
        </p:spPr>
      </p:pic>
      <p:sp>
        <p:nvSpPr>
          <p:cNvPr id="11" name="Rechteck 10"/>
          <p:cNvSpPr/>
          <p:nvPr/>
        </p:nvSpPr>
        <p:spPr>
          <a:xfrm>
            <a:off x="575556" y="5754688"/>
            <a:ext cx="2182719" cy="523220"/>
          </a:xfrm>
          <a:prstGeom prst="rect">
            <a:avLst/>
          </a:prstGeom>
        </p:spPr>
        <p:txBody>
          <a:bodyPr wrap="square">
            <a:spAutoFit/>
          </a:bodyPr>
          <a:lstStyle/>
          <a:p>
            <a:r>
              <a:rPr lang="de-DE" sz="1400" b="1" dirty="0">
                <a:solidFill>
                  <a:srgbClr val="0070C0"/>
                </a:solidFill>
                <a:latin typeface="Arial" charset="0"/>
              </a:rPr>
              <a:t>Förderperiode 2021 bis 2027 </a:t>
            </a:r>
            <a:endParaRPr lang="de-DE" sz="1400" b="1" dirty="0">
              <a:solidFill>
                <a:srgbClr val="0070C0"/>
              </a:solidFill>
            </a:endParaRPr>
          </a:p>
        </p:txBody>
      </p:sp>
      <p:sp>
        <p:nvSpPr>
          <p:cNvPr id="12" name="Textfeld 11"/>
          <p:cNvSpPr txBox="1"/>
          <p:nvPr/>
        </p:nvSpPr>
        <p:spPr>
          <a:xfrm>
            <a:off x="5640375" y="4215293"/>
            <a:ext cx="3384884" cy="1569660"/>
          </a:xfrm>
          <a:prstGeom prst="rect">
            <a:avLst/>
          </a:prstGeom>
          <a:solidFill>
            <a:srgbClr val="C6D9F1"/>
          </a:solidFill>
        </p:spPr>
        <p:txBody>
          <a:bodyPr wrap="square">
            <a:spAutoFit/>
          </a:bodyPr>
          <a:lstStyle/>
          <a:p>
            <a:r>
              <a:rPr lang="de-DE" sz="1600" b="1" dirty="0" smtClean="0"/>
              <a:t>Zeitrahmen:</a:t>
            </a:r>
            <a:r>
              <a:rPr lang="de-DE" sz="1600" dirty="0" smtClean="0"/>
              <a:t> </a:t>
            </a:r>
            <a:r>
              <a:rPr lang="de-DE" sz="1600" dirty="0"/>
              <a:t>Für die Agarumwelt- und Klimaschutzmaßnahmen sind die Entscheidungen zur neuen Förderperiode 2021 bis 2027 </a:t>
            </a:r>
            <a:r>
              <a:rPr lang="de-DE" sz="1600" dirty="0" smtClean="0"/>
              <a:t>noch zu klären. </a:t>
            </a:r>
            <a:r>
              <a:rPr lang="de-DE" sz="1600" dirty="0"/>
              <a:t>Die Umsetzung erfolgt in der Zeitspanne der Förderperiode</a:t>
            </a:r>
            <a:r>
              <a:rPr lang="de-DE" sz="1600" dirty="0" smtClean="0"/>
              <a:t>.</a:t>
            </a:r>
            <a:endParaRPr lang="de-DE" sz="1600" dirty="0"/>
          </a:p>
        </p:txBody>
      </p:sp>
    </p:spTree>
    <p:extLst>
      <p:ext uri="{BB962C8B-B14F-4D97-AF65-F5344CB8AC3E}">
        <p14:creationId xmlns:p14="http://schemas.microsoft.com/office/powerpoint/2010/main" val="2667261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November 2020</a:t>
            </a:r>
            <a:endParaRPr lang="de-DE" dirty="0"/>
          </a:p>
        </p:txBody>
      </p:sp>
      <p:sp>
        <p:nvSpPr>
          <p:cNvPr id="3" name="Fußzeilenplatzhalter 2"/>
          <p:cNvSpPr>
            <a:spLocks noGrp="1"/>
          </p:cNvSpPr>
          <p:nvPr>
            <p:ph type="ftr" sz="quarter" idx="11"/>
          </p:nvPr>
        </p:nvSpPr>
        <p:spPr/>
        <p:txBody>
          <a:bodyPr/>
          <a:lstStyle/>
          <a:p>
            <a:r>
              <a:rPr lang="de-DE" dirty="0"/>
              <a:t>Maßnahmenprogramm 2021</a:t>
            </a:r>
          </a:p>
        </p:txBody>
      </p:sp>
      <p:sp>
        <p:nvSpPr>
          <p:cNvPr id="4" name="Foliennummernplatzhalter 3"/>
          <p:cNvSpPr>
            <a:spLocks noGrp="1"/>
          </p:cNvSpPr>
          <p:nvPr>
            <p:ph type="sldNum" sz="quarter" idx="12"/>
          </p:nvPr>
        </p:nvSpPr>
        <p:spPr/>
        <p:txBody>
          <a:bodyPr/>
          <a:lstStyle/>
          <a:p>
            <a:fld id="{9980FAF4-0159-4158-BE27-BDA64F64A676}" type="slidenum">
              <a:rPr lang="de-DE" smtClean="0"/>
              <a:t>15</a:t>
            </a:fld>
            <a:endParaRPr lang="de-DE"/>
          </a:p>
        </p:txBody>
      </p:sp>
      <p:sp>
        <p:nvSpPr>
          <p:cNvPr id="9" name="Textfeld 8"/>
          <p:cNvSpPr txBox="1"/>
          <p:nvPr/>
        </p:nvSpPr>
        <p:spPr>
          <a:xfrm>
            <a:off x="395288" y="1434891"/>
            <a:ext cx="8677212" cy="3939540"/>
          </a:xfrm>
          <a:prstGeom prst="rect">
            <a:avLst/>
          </a:prstGeom>
          <a:solidFill>
            <a:schemeClr val="bg1">
              <a:lumMod val="95000"/>
            </a:schemeClr>
          </a:solidFill>
        </p:spPr>
        <p:txBody>
          <a:bodyPr wrap="square">
            <a:spAutoFit/>
          </a:bodyPr>
          <a:lstStyle/>
          <a:p>
            <a:pPr>
              <a:spcAft>
                <a:spcPts val="600"/>
              </a:spcAft>
            </a:pPr>
            <a:r>
              <a:rPr lang="de-DE" sz="1600" dirty="0" smtClean="0"/>
              <a:t>Ableitung </a:t>
            </a:r>
            <a:r>
              <a:rPr lang="de-DE" sz="1600" dirty="0"/>
              <a:t>des erforderlichen Minderungsbedarf für </a:t>
            </a:r>
            <a:r>
              <a:rPr lang="de-DE" sz="1600" b="1" dirty="0" smtClean="0">
                <a:solidFill>
                  <a:srgbClr val="FF0000"/>
                </a:solidFill>
              </a:rPr>
              <a:t>Schadstoffe</a:t>
            </a:r>
            <a:r>
              <a:rPr lang="de-DE" sz="1600" dirty="0" smtClean="0"/>
              <a:t> (Angabe je Stoff/Stoffgruppe für </a:t>
            </a:r>
            <a:r>
              <a:rPr lang="de-DE" sz="1600" b="1" dirty="0" smtClean="0"/>
              <a:t>Cadmium\Pflanzenschutzmittel</a:t>
            </a:r>
            <a:r>
              <a:rPr lang="de-DE" sz="1600" dirty="0" smtClean="0"/>
              <a:t> </a:t>
            </a:r>
            <a:r>
              <a:rPr lang="de-DE" sz="1600" dirty="0"/>
              <a:t>mit </a:t>
            </a:r>
            <a:r>
              <a:rPr lang="de-DE" sz="1600" dirty="0" smtClean="0"/>
              <a:t>QN-Überschreitung und </a:t>
            </a:r>
            <a:r>
              <a:rPr lang="de-DE" sz="1600" dirty="0"/>
              <a:t>Zuordnung </a:t>
            </a:r>
            <a:r>
              <a:rPr lang="de-DE" sz="1600" dirty="0" smtClean="0"/>
              <a:t>LAWA-Maßnahmentyp).</a:t>
            </a:r>
            <a:endParaRPr lang="de-DE" sz="1600" dirty="0"/>
          </a:p>
          <a:p>
            <a:r>
              <a:rPr lang="de-DE" sz="1600" u="sng" dirty="0" smtClean="0"/>
              <a:t>Datengrundlage:</a:t>
            </a:r>
            <a:r>
              <a:rPr lang="de-DE" sz="1600" dirty="0" smtClean="0"/>
              <a:t> Immisionsmonitoring 2013-2018 (PSM). </a:t>
            </a:r>
          </a:p>
          <a:p>
            <a:endParaRPr lang="de-DE" sz="1600" dirty="0" smtClean="0"/>
          </a:p>
          <a:p>
            <a:pPr>
              <a:spcAft>
                <a:spcPts val="600"/>
              </a:spcAft>
            </a:pPr>
            <a:r>
              <a:rPr lang="de-DE" sz="1600" u="sng" dirty="0" smtClean="0"/>
              <a:t>Vorgehen:</a:t>
            </a:r>
            <a:r>
              <a:rPr lang="de-DE" sz="1600" dirty="0" smtClean="0"/>
              <a:t> </a:t>
            </a:r>
            <a:r>
              <a:rPr lang="de-DE" sz="1600" dirty="0" smtClean="0">
                <a:solidFill>
                  <a:srgbClr val="000000"/>
                </a:solidFill>
              </a:rPr>
              <a:t>Reduzierung </a:t>
            </a:r>
            <a:r>
              <a:rPr lang="de-DE" sz="1600" dirty="0">
                <a:solidFill>
                  <a:srgbClr val="000000"/>
                </a:solidFill>
              </a:rPr>
              <a:t>der Schadstoffe aus diffusen Quellen durch </a:t>
            </a:r>
            <a:r>
              <a:rPr lang="de-DE" sz="1600" b="1" dirty="0" smtClean="0">
                <a:solidFill>
                  <a:srgbClr val="000000"/>
                </a:solidFill>
              </a:rPr>
              <a:t>grundlegende </a:t>
            </a:r>
            <a:r>
              <a:rPr lang="de-DE" sz="1600" b="1" dirty="0">
                <a:solidFill>
                  <a:srgbClr val="000000"/>
                </a:solidFill>
              </a:rPr>
              <a:t>Maßnahmen </a:t>
            </a:r>
            <a:r>
              <a:rPr lang="de-DE" sz="1600" dirty="0">
                <a:solidFill>
                  <a:srgbClr val="000000"/>
                </a:solidFill>
              </a:rPr>
              <a:t>mit Dünge- und Pflanzenschutzgesetz, </a:t>
            </a:r>
            <a:r>
              <a:rPr lang="de-DE" sz="1600" dirty="0">
                <a:solidFill>
                  <a:srgbClr val="000000"/>
                </a:solidFill>
                <a:latin typeface="Arial" charset="0"/>
              </a:rPr>
              <a:t>Nationaler Aktionsplan zur nachhaltigen Anwendung von Pflanzenschutzmitteln (</a:t>
            </a:r>
            <a:r>
              <a:rPr lang="de-DE" sz="1600" dirty="0" smtClean="0">
                <a:solidFill>
                  <a:srgbClr val="000000"/>
                </a:solidFill>
                <a:latin typeface="Arial" charset="0"/>
              </a:rPr>
              <a:t>NAP)</a:t>
            </a:r>
            <a:r>
              <a:rPr lang="de-DE" sz="1600" dirty="0" smtClean="0">
                <a:solidFill>
                  <a:srgbClr val="000000"/>
                </a:solidFill>
              </a:rPr>
              <a:t>. </a:t>
            </a:r>
            <a:r>
              <a:rPr lang="de-DE" sz="1600" dirty="0" smtClean="0"/>
              <a:t>Versuchswesen </a:t>
            </a:r>
            <a:r>
              <a:rPr lang="de-DE" sz="1600" dirty="0"/>
              <a:t>und Beratung der landwirtschaftlichen Fachbehörde, Anwendungsverbote bei Befundlagen in </a:t>
            </a:r>
            <a:r>
              <a:rPr lang="de-DE" sz="1600" dirty="0" smtClean="0"/>
              <a:t>Trinkwassergewinnungsgebieten.</a:t>
            </a:r>
          </a:p>
          <a:p>
            <a:r>
              <a:rPr lang="de-DE" sz="1600" dirty="0"/>
              <a:t>Bzgl. des Cadmiums (</a:t>
            </a:r>
            <a:r>
              <a:rPr lang="de-DE" sz="1600" dirty="0" err="1"/>
              <a:t>Cd</a:t>
            </a:r>
            <a:r>
              <a:rPr lang="de-DE" sz="1600" dirty="0"/>
              <a:t>) wird weiterhin Forschungsbedarf gesehen, um Aussagen zu regionalen Eintragspfaden von </a:t>
            </a:r>
            <a:r>
              <a:rPr lang="de-DE" sz="1600" dirty="0" err="1"/>
              <a:t>Cd</a:t>
            </a:r>
            <a:r>
              <a:rPr lang="de-DE" sz="1600" dirty="0"/>
              <a:t> ins Grundwasser zu gewinnen. Bei Untersuchungen sind keine Hinweise auf direkten </a:t>
            </a:r>
            <a:r>
              <a:rPr lang="de-DE" sz="1600" dirty="0" err="1"/>
              <a:t>Cd</a:t>
            </a:r>
            <a:r>
              <a:rPr lang="de-DE" sz="1600" dirty="0"/>
              <a:t>-Eintrag festgestellt worden. </a:t>
            </a:r>
            <a:r>
              <a:rPr lang="de-DE" sz="1600" dirty="0" smtClean="0"/>
              <a:t>Demnach </a:t>
            </a:r>
            <a:r>
              <a:rPr lang="de-DE" sz="1600" dirty="0"/>
              <a:t>werden regional angepasste Maßnahmen </a:t>
            </a:r>
            <a:r>
              <a:rPr lang="de-DE" sz="1600" dirty="0" smtClean="0"/>
              <a:t>festgelegt. </a:t>
            </a:r>
            <a:r>
              <a:rPr lang="de-DE" sz="1600" dirty="0" smtClean="0">
                <a:latin typeface="Arial" charset="0"/>
              </a:rPr>
              <a:t>Durch </a:t>
            </a:r>
            <a:r>
              <a:rPr lang="de-DE" sz="1600" dirty="0">
                <a:latin typeface="Arial" charset="0"/>
              </a:rPr>
              <a:t>die Novellierung der DüV </a:t>
            </a:r>
            <a:r>
              <a:rPr lang="de-DE" sz="1600" dirty="0" smtClean="0">
                <a:latin typeface="Arial" charset="0"/>
              </a:rPr>
              <a:t>werden Effekte für eine Reduzierung der Cadmiumbelastung erwartet</a:t>
            </a:r>
            <a:r>
              <a:rPr lang="de-DE" sz="1600" dirty="0">
                <a:latin typeface="Arial" charset="0"/>
              </a:rPr>
              <a:t>.</a:t>
            </a:r>
          </a:p>
        </p:txBody>
      </p:sp>
      <p:sp>
        <p:nvSpPr>
          <p:cNvPr id="8" name="Inhaltsplatzhalter 2"/>
          <p:cNvSpPr txBox="1">
            <a:spLocks/>
          </p:cNvSpPr>
          <p:nvPr/>
        </p:nvSpPr>
        <p:spPr bwMode="auto">
          <a:xfrm>
            <a:off x="466788" y="980144"/>
            <a:ext cx="8677212" cy="3606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ct val="0"/>
              </a:spcBef>
              <a:spcAft>
                <a:spcPct val="0"/>
              </a:spcAft>
              <a:buClrTx/>
              <a:buSzTx/>
              <a:buNone/>
              <a:defRPr/>
            </a:pPr>
            <a:r>
              <a:rPr lang="de-DE" sz="1800" b="1" dirty="0" smtClean="0">
                <a:solidFill>
                  <a:srgbClr val="0070C0"/>
                </a:solidFill>
                <a:cs typeface="Arial" panose="020B0604020202020204" pitchFamily="34" charset="0"/>
              </a:rPr>
              <a:t>Handlungsfeld – Reduzierung der Nähr- und Schadstoffe im Grundwasser</a:t>
            </a:r>
            <a:endParaRPr lang="de-DE" altLang="de-DE" sz="1800" b="1" dirty="0">
              <a:solidFill>
                <a:srgbClr val="0070C0"/>
              </a:solidFill>
              <a:cs typeface="Arial" panose="020B0604020202020204" pitchFamily="34" charset="0"/>
            </a:endParaRPr>
          </a:p>
          <a:p>
            <a:pPr>
              <a:buFontTx/>
              <a:buChar char="-"/>
              <a:defRPr/>
            </a:pPr>
            <a:endParaRPr lang="de-DE" altLang="de-DE" sz="1600" dirty="0" smtClean="0"/>
          </a:p>
        </p:txBody>
      </p:sp>
      <p:sp>
        <p:nvSpPr>
          <p:cNvPr id="12" name="Textfeld 11"/>
          <p:cNvSpPr txBox="1">
            <a:spLocks noChangeArrowheads="1"/>
          </p:cNvSpPr>
          <p:nvPr/>
        </p:nvSpPr>
        <p:spPr bwMode="auto">
          <a:xfrm>
            <a:off x="360926" y="5729707"/>
            <a:ext cx="8641714" cy="584775"/>
          </a:xfrm>
          <a:prstGeom prst="rect">
            <a:avLst/>
          </a:prstGeom>
          <a:solidFill>
            <a:srgbClr val="C6D9F1"/>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de-DE" sz="1600" b="1" dirty="0"/>
              <a:t>Zeitrahmen:</a:t>
            </a:r>
            <a:r>
              <a:rPr lang="de-DE" sz="1600" dirty="0"/>
              <a:t> Die gesetzlichen Regelungen gelten sofort. Für </a:t>
            </a:r>
            <a:r>
              <a:rPr lang="de-DE" sz="1600" dirty="0" smtClean="0"/>
              <a:t>diese Maßnahmen </a:t>
            </a:r>
            <a:r>
              <a:rPr lang="de-DE" sz="1600" dirty="0"/>
              <a:t>ist kein Zeitraum der Maßnahmenumsetzung festzulegen. </a:t>
            </a:r>
          </a:p>
        </p:txBody>
      </p:sp>
    </p:spTree>
    <p:extLst>
      <p:ext uri="{BB962C8B-B14F-4D97-AF65-F5344CB8AC3E}">
        <p14:creationId xmlns:p14="http://schemas.microsoft.com/office/powerpoint/2010/main" val="1140552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November 2020</a:t>
            </a:r>
            <a:endParaRPr lang="de-DE" dirty="0"/>
          </a:p>
        </p:txBody>
      </p:sp>
      <p:sp>
        <p:nvSpPr>
          <p:cNvPr id="3" name="Fußzeilenplatzhalter 2"/>
          <p:cNvSpPr>
            <a:spLocks noGrp="1"/>
          </p:cNvSpPr>
          <p:nvPr>
            <p:ph type="ftr" sz="quarter" idx="11"/>
          </p:nvPr>
        </p:nvSpPr>
        <p:spPr/>
        <p:txBody>
          <a:bodyPr/>
          <a:lstStyle/>
          <a:p>
            <a:r>
              <a:rPr lang="de-DE" dirty="0"/>
              <a:t>Maßnahmenprogramm 2021</a:t>
            </a:r>
          </a:p>
        </p:txBody>
      </p:sp>
      <p:sp>
        <p:nvSpPr>
          <p:cNvPr id="4" name="Foliennummernplatzhalter 3"/>
          <p:cNvSpPr>
            <a:spLocks noGrp="1"/>
          </p:cNvSpPr>
          <p:nvPr>
            <p:ph type="sldNum" sz="quarter" idx="12"/>
          </p:nvPr>
        </p:nvSpPr>
        <p:spPr/>
        <p:txBody>
          <a:bodyPr/>
          <a:lstStyle/>
          <a:p>
            <a:fld id="{9980FAF4-0159-4158-BE27-BDA64F64A676}" type="slidenum">
              <a:rPr lang="de-DE" smtClean="0"/>
              <a:t>16</a:t>
            </a:fld>
            <a:endParaRPr lang="de-DE"/>
          </a:p>
        </p:txBody>
      </p:sp>
      <p:sp>
        <p:nvSpPr>
          <p:cNvPr id="9" name="Textfeld 8"/>
          <p:cNvSpPr txBox="1"/>
          <p:nvPr/>
        </p:nvSpPr>
        <p:spPr>
          <a:xfrm>
            <a:off x="466788" y="1658561"/>
            <a:ext cx="8553680" cy="2785378"/>
          </a:xfrm>
          <a:prstGeom prst="rect">
            <a:avLst/>
          </a:prstGeom>
          <a:solidFill>
            <a:schemeClr val="bg1">
              <a:lumMod val="95000"/>
            </a:schemeClr>
          </a:solidFill>
        </p:spPr>
        <p:txBody>
          <a:bodyPr wrap="square">
            <a:spAutoFit/>
          </a:bodyPr>
          <a:lstStyle/>
          <a:p>
            <a:pPr>
              <a:spcAft>
                <a:spcPts val="600"/>
              </a:spcAft>
            </a:pPr>
            <a:r>
              <a:rPr lang="de-DE" sz="1600" u="sng" dirty="0" smtClean="0"/>
              <a:t>Vorgehen:</a:t>
            </a:r>
            <a:r>
              <a:rPr lang="de-DE" sz="1600" dirty="0" smtClean="0"/>
              <a:t> Reduzierung der </a:t>
            </a:r>
            <a:r>
              <a:rPr lang="de-DE" sz="1600" b="1" dirty="0" smtClean="0">
                <a:solidFill>
                  <a:srgbClr val="FF0000"/>
                </a:solidFill>
              </a:rPr>
              <a:t>Schadstoffeinträge</a:t>
            </a:r>
            <a:r>
              <a:rPr lang="de-DE" sz="1600" dirty="0" smtClean="0"/>
              <a:t> durch </a:t>
            </a:r>
            <a:r>
              <a:rPr lang="de-DE" sz="1600" b="1" dirty="0" smtClean="0"/>
              <a:t>ergänzende Maßnahmen</a:t>
            </a:r>
            <a:r>
              <a:rPr lang="de-DE" sz="1600" dirty="0" smtClean="0"/>
              <a:t> durch: </a:t>
            </a:r>
          </a:p>
          <a:p>
            <a:pPr>
              <a:spcAft>
                <a:spcPts val="600"/>
              </a:spcAft>
            </a:pPr>
            <a:endParaRPr lang="de-DE" sz="1600" dirty="0"/>
          </a:p>
          <a:p>
            <a:pPr marL="285750" indent="-285750">
              <a:spcAft>
                <a:spcPts val="600"/>
              </a:spcAft>
              <a:buFont typeface="Wingdings" panose="05000000000000000000" pitchFamily="2" charset="2"/>
              <a:buChar char="Ø"/>
            </a:pPr>
            <a:r>
              <a:rPr lang="de-DE" sz="1600" dirty="0" smtClean="0">
                <a:solidFill>
                  <a:srgbClr val="000000"/>
                </a:solidFill>
              </a:rPr>
              <a:t>Agrarumwelt- </a:t>
            </a:r>
            <a:r>
              <a:rPr lang="de-DE" sz="1600" dirty="0">
                <a:solidFill>
                  <a:srgbClr val="000000"/>
                </a:solidFill>
              </a:rPr>
              <a:t>und Klimaschutzmaßnahmen, Freiwillige Vereinbarungen und Regionalkonferenzen (</a:t>
            </a:r>
            <a:r>
              <a:rPr lang="de-DE" sz="1600" dirty="0" smtClean="0">
                <a:solidFill>
                  <a:srgbClr val="000000"/>
                </a:solidFill>
              </a:rPr>
              <a:t>PSM Beratung </a:t>
            </a:r>
            <a:r>
              <a:rPr lang="de-DE" sz="1600" dirty="0">
                <a:solidFill>
                  <a:srgbClr val="000000"/>
                </a:solidFill>
              </a:rPr>
              <a:t>und Schulungsangebote). Monitoringprogramme der Wasserversorger und Schutzbestimmungen in Wasserschutzgebietsverordnungen (Praxisempfehlung für nds. Wasserversorger u. Wasserbehörden). Landesweites </a:t>
            </a:r>
            <a:r>
              <a:rPr lang="de-DE" sz="1600" dirty="0"/>
              <a:t>Monitoring (Themenberichte des GLD zur PSM-Belastung) und Ursachenforschung (Steckbriefe) für PSM. Ermittlung von wirkstoffspezifischem und regionalem Handlungsbedarf, Altersdatierung des Grundwassers an Messstellen mit PSM-Befunden</a:t>
            </a:r>
            <a:r>
              <a:rPr lang="de-DE" sz="1600" dirty="0" smtClean="0">
                <a:solidFill>
                  <a:srgbClr val="000000"/>
                </a:solidFill>
              </a:rPr>
              <a:t>.</a:t>
            </a:r>
            <a:endParaRPr lang="de-DE" sz="1600" dirty="0" smtClean="0"/>
          </a:p>
          <a:p>
            <a:pPr marL="285750" indent="-285750">
              <a:spcAft>
                <a:spcPts val="600"/>
              </a:spcAft>
              <a:buFont typeface="Wingdings" panose="05000000000000000000" pitchFamily="2" charset="2"/>
              <a:buChar char="Ø"/>
            </a:pPr>
            <a:endParaRPr lang="de-DE" sz="1600" i="1" dirty="0" smtClean="0">
              <a:solidFill>
                <a:srgbClr val="0070C0"/>
              </a:solidFill>
            </a:endParaRPr>
          </a:p>
        </p:txBody>
      </p:sp>
      <p:sp>
        <p:nvSpPr>
          <p:cNvPr id="8" name="Inhaltsplatzhalter 2"/>
          <p:cNvSpPr txBox="1">
            <a:spLocks/>
          </p:cNvSpPr>
          <p:nvPr/>
        </p:nvSpPr>
        <p:spPr bwMode="auto">
          <a:xfrm>
            <a:off x="466788" y="944724"/>
            <a:ext cx="8677212" cy="3606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ct val="0"/>
              </a:spcBef>
              <a:spcAft>
                <a:spcPct val="0"/>
              </a:spcAft>
              <a:buClrTx/>
              <a:buSzTx/>
              <a:buNone/>
              <a:defRPr/>
            </a:pPr>
            <a:r>
              <a:rPr lang="de-DE" sz="1800" b="1" dirty="0" smtClean="0">
                <a:solidFill>
                  <a:srgbClr val="0070C0"/>
                </a:solidFill>
                <a:cs typeface="Arial" panose="020B0604020202020204" pitchFamily="34" charset="0"/>
              </a:rPr>
              <a:t>Handlungsfeld – Reduzierung der Nähr- und Schadstoffe im Grundwasser</a:t>
            </a:r>
            <a:endParaRPr lang="de-DE" altLang="de-DE" sz="1800" b="1" dirty="0">
              <a:solidFill>
                <a:srgbClr val="0070C0"/>
              </a:solidFill>
              <a:cs typeface="Arial" panose="020B0604020202020204" pitchFamily="34" charset="0"/>
            </a:endParaRPr>
          </a:p>
          <a:p>
            <a:pPr>
              <a:buFontTx/>
              <a:buChar char="-"/>
              <a:defRPr/>
            </a:pPr>
            <a:endParaRPr lang="de-DE" altLang="de-DE" sz="1600" dirty="0" smtClean="0"/>
          </a:p>
        </p:txBody>
      </p:sp>
      <p:sp>
        <p:nvSpPr>
          <p:cNvPr id="10" name="Textfeld 9"/>
          <p:cNvSpPr txBox="1"/>
          <p:nvPr/>
        </p:nvSpPr>
        <p:spPr>
          <a:xfrm>
            <a:off x="466788" y="4797152"/>
            <a:ext cx="8558471" cy="830997"/>
          </a:xfrm>
          <a:prstGeom prst="rect">
            <a:avLst/>
          </a:prstGeom>
          <a:solidFill>
            <a:srgbClr val="C6D9F1"/>
          </a:solidFill>
        </p:spPr>
        <p:txBody>
          <a:bodyPr wrap="square">
            <a:spAutoFit/>
          </a:bodyPr>
          <a:lstStyle/>
          <a:p>
            <a:r>
              <a:rPr lang="de-DE" sz="1600" b="1" dirty="0" smtClean="0"/>
              <a:t>Zeitrahmen:</a:t>
            </a:r>
            <a:r>
              <a:rPr lang="de-DE" sz="1600" dirty="0" smtClean="0"/>
              <a:t> </a:t>
            </a:r>
            <a:r>
              <a:rPr lang="de-DE" sz="1600" dirty="0"/>
              <a:t>Für die Agarumwelt- und Klimaschutzmaßnahmen sind die Entscheidungen zur neuen Förderperiode 2021 bis 2027 </a:t>
            </a:r>
            <a:r>
              <a:rPr lang="de-DE" sz="1600" dirty="0" smtClean="0"/>
              <a:t>noch zu klären. </a:t>
            </a:r>
            <a:r>
              <a:rPr lang="de-DE" sz="1600" dirty="0"/>
              <a:t>Die Umsetzung erfolgt in der Zeitspanne der Förderperiode. Die </a:t>
            </a:r>
            <a:r>
              <a:rPr lang="de-DE" sz="1600" dirty="0" smtClean="0"/>
              <a:t>Regionalkonferenzen für PSM </a:t>
            </a:r>
            <a:r>
              <a:rPr lang="de-DE" sz="1600" dirty="0"/>
              <a:t>werden </a:t>
            </a:r>
            <a:r>
              <a:rPr lang="de-DE" sz="1600" dirty="0" smtClean="0"/>
              <a:t>weitergeführt</a:t>
            </a:r>
            <a:r>
              <a:rPr lang="de-DE" sz="1600" dirty="0"/>
              <a:t>.</a:t>
            </a:r>
          </a:p>
        </p:txBody>
      </p:sp>
    </p:spTree>
    <p:extLst>
      <p:ext uri="{BB962C8B-B14F-4D97-AF65-F5344CB8AC3E}">
        <p14:creationId xmlns:p14="http://schemas.microsoft.com/office/powerpoint/2010/main" val="1959183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November 2020</a:t>
            </a:r>
            <a:endParaRPr lang="de-DE" dirty="0"/>
          </a:p>
        </p:txBody>
      </p:sp>
      <p:sp>
        <p:nvSpPr>
          <p:cNvPr id="3" name="Fußzeilenplatzhalter 2"/>
          <p:cNvSpPr>
            <a:spLocks noGrp="1"/>
          </p:cNvSpPr>
          <p:nvPr>
            <p:ph type="ftr" sz="quarter" idx="11"/>
          </p:nvPr>
        </p:nvSpPr>
        <p:spPr/>
        <p:txBody>
          <a:bodyPr/>
          <a:lstStyle/>
          <a:p>
            <a:r>
              <a:rPr lang="de-DE" smtClean="0"/>
              <a:t>Maßnahmenprogramm 2021</a:t>
            </a:r>
            <a:endParaRPr lang="de-DE" dirty="0"/>
          </a:p>
        </p:txBody>
      </p:sp>
      <p:sp>
        <p:nvSpPr>
          <p:cNvPr id="4" name="Foliennummernplatzhalter 3"/>
          <p:cNvSpPr>
            <a:spLocks noGrp="1"/>
          </p:cNvSpPr>
          <p:nvPr>
            <p:ph type="sldNum" sz="quarter" idx="12"/>
          </p:nvPr>
        </p:nvSpPr>
        <p:spPr/>
        <p:txBody>
          <a:bodyPr/>
          <a:lstStyle/>
          <a:p>
            <a:fld id="{9980FAF4-0159-4158-BE27-BDA64F64A676}" type="slidenum">
              <a:rPr lang="de-DE" smtClean="0"/>
              <a:t>17</a:t>
            </a:fld>
            <a:endParaRPr lang="de-DE"/>
          </a:p>
        </p:txBody>
      </p:sp>
      <p:sp>
        <p:nvSpPr>
          <p:cNvPr id="6" name="Inhaltsplatzhalter 2"/>
          <p:cNvSpPr txBox="1">
            <a:spLocks/>
          </p:cNvSpPr>
          <p:nvPr/>
        </p:nvSpPr>
        <p:spPr bwMode="auto">
          <a:xfrm>
            <a:off x="479099" y="980728"/>
            <a:ext cx="8677212" cy="3606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ct val="0"/>
              </a:spcBef>
              <a:spcAft>
                <a:spcPct val="0"/>
              </a:spcAft>
              <a:buClrTx/>
              <a:buSzTx/>
              <a:buNone/>
              <a:defRPr/>
            </a:pPr>
            <a:r>
              <a:rPr lang="de-DE" sz="1800" b="1" dirty="0" smtClean="0">
                <a:solidFill>
                  <a:srgbClr val="0070C0"/>
                </a:solidFill>
                <a:cs typeface="Arial" panose="020B0604020202020204" pitchFamily="34" charset="0"/>
              </a:rPr>
              <a:t>Kosten für die Umsetzung der EG-WRRL in Niedersachsen</a:t>
            </a:r>
            <a:endParaRPr lang="de-DE" altLang="de-DE" sz="1600" dirty="0" smtClean="0"/>
          </a:p>
        </p:txBody>
      </p:sp>
      <p:sp>
        <p:nvSpPr>
          <p:cNvPr id="7" name="Textfeld 6"/>
          <p:cNvSpPr txBox="1"/>
          <p:nvPr/>
        </p:nvSpPr>
        <p:spPr>
          <a:xfrm>
            <a:off x="377958" y="1520788"/>
            <a:ext cx="8677212" cy="1200329"/>
          </a:xfrm>
          <a:prstGeom prst="rect">
            <a:avLst/>
          </a:prstGeom>
          <a:solidFill>
            <a:schemeClr val="bg1">
              <a:lumMod val="95000"/>
            </a:schemeClr>
          </a:solidFill>
        </p:spPr>
        <p:txBody>
          <a:bodyPr wrap="square">
            <a:spAutoFit/>
          </a:bodyPr>
          <a:lstStyle/>
          <a:p>
            <a:pPr>
              <a:spcAft>
                <a:spcPts val="600"/>
              </a:spcAft>
            </a:pPr>
            <a:r>
              <a:rPr lang="de-DE" dirty="0" smtClean="0"/>
              <a:t>Unter </a:t>
            </a:r>
            <a:r>
              <a:rPr lang="de-DE" dirty="0"/>
              <a:t>Verwendung der bundeseinheitlich abgestimmten </a:t>
            </a:r>
            <a:r>
              <a:rPr lang="de-DE" dirty="0" smtClean="0"/>
              <a:t>Vorgaben der LAWA ist eine </a:t>
            </a:r>
            <a:r>
              <a:rPr lang="de-DE" u="sng" dirty="0" smtClean="0"/>
              <a:t>Kostenabschätzung</a:t>
            </a:r>
            <a:r>
              <a:rPr lang="de-DE" dirty="0" smtClean="0"/>
              <a:t> vorgenommen worden. Demnach ergeben </a:t>
            </a:r>
            <a:r>
              <a:rPr lang="de-DE" dirty="0"/>
              <a:t>sich für </a:t>
            </a:r>
            <a:r>
              <a:rPr lang="de-DE" b="1" dirty="0">
                <a:solidFill>
                  <a:srgbClr val="C00000"/>
                </a:solidFill>
              </a:rPr>
              <a:t>Niedersachsen</a:t>
            </a:r>
            <a:r>
              <a:rPr lang="de-DE" dirty="0"/>
              <a:t> </a:t>
            </a:r>
            <a:r>
              <a:rPr lang="de-DE" dirty="0" smtClean="0"/>
              <a:t>voraussichtlich </a:t>
            </a:r>
            <a:r>
              <a:rPr lang="de-DE" b="1" dirty="0" smtClean="0">
                <a:solidFill>
                  <a:srgbClr val="0070C0"/>
                </a:solidFill>
              </a:rPr>
              <a:t>Gesamtkosten </a:t>
            </a:r>
            <a:r>
              <a:rPr lang="de-DE" dirty="0" smtClean="0"/>
              <a:t>in Höhe </a:t>
            </a:r>
            <a:r>
              <a:rPr lang="de-DE" dirty="0"/>
              <a:t>von ca</a:t>
            </a:r>
            <a:r>
              <a:rPr lang="de-DE" dirty="0">
                <a:solidFill>
                  <a:srgbClr val="0070C0"/>
                </a:solidFill>
              </a:rPr>
              <a:t>. </a:t>
            </a:r>
            <a:r>
              <a:rPr lang="de-DE" b="1" dirty="0" smtClean="0">
                <a:solidFill>
                  <a:srgbClr val="0070C0"/>
                </a:solidFill>
              </a:rPr>
              <a:t>1.4 Mrd</a:t>
            </a:r>
            <a:r>
              <a:rPr lang="de-DE" b="1" dirty="0">
                <a:solidFill>
                  <a:srgbClr val="0070C0"/>
                </a:solidFill>
              </a:rPr>
              <a:t>. </a:t>
            </a:r>
            <a:r>
              <a:rPr lang="de-DE" b="1" dirty="0" smtClean="0">
                <a:solidFill>
                  <a:srgbClr val="0070C0"/>
                </a:solidFill>
              </a:rPr>
              <a:t>€</a:t>
            </a:r>
            <a:r>
              <a:rPr lang="de-DE" dirty="0"/>
              <a:t> </a:t>
            </a:r>
            <a:r>
              <a:rPr lang="de-DE" dirty="0" smtClean="0"/>
              <a:t>für </a:t>
            </a:r>
            <a:r>
              <a:rPr lang="de-DE" dirty="0"/>
              <a:t>den </a:t>
            </a:r>
            <a:r>
              <a:rPr lang="de-DE" dirty="0" smtClean="0"/>
              <a:t>dritten Bewirtschaftungszeitraum.</a:t>
            </a:r>
            <a:endParaRPr lang="de-DE" sz="1600" dirty="0"/>
          </a:p>
        </p:txBody>
      </p:sp>
      <p:sp>
        <p:nvSpPr>
          <p:cNvPr id="8" name="Textfeld 7"/>
          <p:cNvSpPr txBox="1">
            <a:spLocks noChangeArrowheads="1"/>
          </p:cNvSpPr>
          <p:nvPr/>
        </p:nvSpPr>
        <p:spPr bwMode="auto">
          <a:xfrm>
            <a:off x="395536" y="2780928"/>
            <a:ext cx="8641714" cy="3493264"/>
          </a:xfrm>
          <a:prstGeom prst="rect">
            <a:avLst/>
          </a:prstGeom>
          <a:solidFill>
            <a:srgbClr val="C6D9F1"/>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de-DE" dirty="0"/>
              <a:t>Die Kostenabschätzung </a:t>
            </a:r>
            <a:r>
              <a:rPr lang="de-DE" dirty="0" smtClean="0"/>
              <a:t>beinhalten z.B.:</a:t>
            </a:r>
            <a:endParaRPr lang="de-DE" dirty="0"/>
          </a:p>
          <a:p>
            <a:pPr lvl="1">
              <a:buFont typeface="Wingdings" panose="05000000000000000000" pitchFamily="2" charset="2"/>
              <a:buChar char="§"/>
            </a:pPr>
            <a:r>
              <a:rPr lang="de-DE" dirty="0" smtClean="0"/>
              <a:t>Durchgängigkeit/Gewässerstruktur für Fließgewässer: ca. 770 Millionen €</a:t>
            </a:r>
            <a:endParaRPr lang="de-DE" dirty="0"/>
          </a:p>
          <a:p>
            <a:pPr lvl="1">
              <a:buFont typeface="Wingdings" panose="05000000000000000000" pitchFamily="2" charset="2"/>
              <a:buChar char="§"/>
            </a:pPr>
            <a:r>
              <a:rPr lang="de-DE" dirty="0"/>
              <a:t>Stehende </a:t>
            </a:r>
            <a:r>
              <a:rPr lang="de-DE" dirty="0" smtClean="0"/>
              <a:t>Gewässer: ca. 102 Millionen €</a:t>
            </a:r>
          </a:p>
          <a:p>
            <a:pPr lvl="1">
              <a:buFont typeface="Wingdings" panose="05000000000000000000" pitchFamily="2" charset="2"/>
              <a:buChar char="§"/>
            </a:pPr>
            <a:r>
              <a:rPr lang="de-DE" dirty="0" smtClean="0"/>
              <a:t>Abwasser: ca. 187 Millionen €</a:t>
            </a:r>
          </a:p>
          <a:p>
            <a:pPr lvl="1">
              <a:buFont typeface="Wingdings" panose="05000000000000000000" pitchFamily="2" charset="2"/>
              <a:buChar char="§"/>
            </a:pPr>
            <a:r>
              <a:rPr lang="de-DE" dirty="0" smtClean="0"/>
              <a:t>Diffuse Einträge aus der Landwirtschaft: ca. 301 Millionen €</a:t>
            </a:r>
            <a:endParaRPr lang="de-DE" dirty="0"/>
          </a:p>
          <a:p>
            <a:pPr lvl="1">
              <a:buFont typeface="Wingdings" panose="05000000000000000000" pitchFamily="2" charset="2"/>
              <a:buChar char="§"/>
            </a:pPr>
            <a:endParaRPr lang="de-DE" dirty="0"/>
          </a:p>
          <a:p>
            <a:pPr marL="285750" lvl="1">
              <a:buFont typeface="Wingdings" panose="05000000000000000000" pitchFamily="2" charset="2"/>
              <a:buChar char="Ø"/>
            </a:pPr>
            <a:r>
              <a:rPr lang="de-DE" dirty="0" smtClean="0"/>
              <a:t>Weiter ist vorgesehen, die </a:t>
            </a:r>
            <a:r>
              <a:rPr lang="de-DE" b="1" dirty="0" smtClean="0"/>
              <a:t>Gewässerallianz</a:t>
            </a:r>
            <a:r>
              <a:rPr lang="de-DE" dirty="0" smtClean="0"/>
              <a:t> und die </a:t>
            </a:r>
            <a:r>
              <a:rPr lang="de-DE" b="1" dirty="0" smtClean="0"/>
              <a:t>Gewässerschutzberatung</a:t>
            </a:r>
            <a:r>
              <a:rPr lang="de-DE" dirty="0" smtClean="0"/>
              <a:t>  fortzuführen.</a:t>
            </a:r>
          </a:p>
          <a:p>
            <a:pPr marL="285750" lvl="1">
              <a:buFont typeface="Wingdings" panose="05000000000000000000" pitchFamily="2" charset="2"/>
              <a:buChar char="Ø"/>
            </a:pPr>
            <a:endParaRPr lang="de-DE" dirty="0" smtClean="0"/>
          </a:p>
          <a:p>
            <a:pPr marL="285750" lvl="1">
              <a:buFont typeface="Wingdings" panose="05000000000000000000" pitchFamily="2" charset="2"/>
              <a:buChar char="Ø"/>
            </a:pPr>
            <a:r>
              <a:rPr lang="de-DE" dirty="0" smtClean="0"/>
              <a:t>Mittel für die </a:t>
            </a:r>
            <a:r>
              <a:rPr lang="de-DE" b="1" dirty="0" smtClean="0"/>
              <a:t>Dümmersanierung</a:t>
            </a:r>
            <a:r>
              <a:rPr lang="de-DE" dirty="0" smtClean="0"/>
              <a:t> und die Maßnahmen zur Verbesserung der </a:t>
            </a:r>
            <a:r>
              <a:rPr lang="de-DE" b="1" dirty="0" smtClean="0"/>
              <a:t>Gewässergüte der unteren Ems </a:t>
            </a:r>
            <a:r>
              <a:rPr lang="de-DE" dirty="0" smtClean="0"/>
              <a:t>im Zuge Masterplan Ems sind eingeplant.</a:t>
            </a:r>
            <a:endParaRPr lang="de-DE" dirty="0"/>
          </a:p>
          <a:p>
            <a:pPr marL="0" lvl="1" indent="0"/>
            <a:endParaRPr lang="de-DE" dirty="0"/>
          </a:p>
        </p:txBody>
      </p:sp>
    </p:spTree>
    <p:extLst>
      <p:ext uri="{BB962C8B-B14F-4D97-AF65-F5344CB8AC3E}">
        <p14:creationId xmlns:p14="http://schemas.microsoft.com/office/powerpoint/2010/main" val="3983410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November 2020</a:t>
            </a:r>
            <a:endParaRPr lang="de-DE" dirty="0"/>
          </a:p>
        </p:txBody>
      </p:sp>
      <p:sp>
        <p:nvSpPr>
          <p:cNvPr id="3" name="Fußzeilenplatzhalter 2"/>
          <p:cNvSpPr>
            <a:spLocks noGrp="1"/>
          </p:cNvSpPr>
          <p:nvPr>
            <p:ph type="ftr" sz="quarter" idx="11"/>
          </p:nvPr>
        </p:nvSpPr>
        <p:spPr/>
        <p:txBody>
          <a:bodyPr/>
          <a:lstStyle/>
          <a:p>
            <a:r>
              <a:rPr lang="de-DE" smtClean="0"/>
              <a:t>Maßnahmenprogramm 2021</a:t>
            </a:r>
            <a:endParaRPr lang="de-DE" dirty="0"/>
          </a:p>
        </p:txBody>
      </p:sp>
      <p:sp>
        <p:nvSpPr>
          <p:cNvPr id="4" name="Foliennummernplatzhalter 3"/>
          <p:cNvSpPr>
            <a:spLocks noGrp="1"/>
          </p:cNvSpPr>
          <p:nvPr>
            <p:ph type="sldNum" sz="quarter" idx="12"/>
          </p:nvPr>
        </p:nvSpPr>
        <p:spPr/>
        <p:txBody>
          <a:bodyPr/>
          <a:lstStyle/>
          <a:p>
            <a:fld id="{9980FAF4-0159-4158-BE27-BDA64F64A676}" type="slidenum">
              <a:rPr lang="de-DE" smtClean="0"/>
              <a:t>18</a:t>
            </a:fld>
            <a:endParaRPr lang="de-DE"/>
          </a:p>
        </p:txBody>
      </p:sp>
      <p:pic>
        <p:nvPicPr>
          <p:cNvPr id="5" name="Grafik 4"/>
          <p:cNvPicPr>
            <a:picLocks noChangeAspect="1"/>
          </p:cNvPicPr>
          <p:nvPr/>
        </p:nvPicPr>
        <p:blipFill>
          <a:blip r:embed="rId2"/>
          <a:stretch>
            <a:fillRect/>
          </a:stretch>
        </p:blipFill>
        <p:spPr>
          <a:xfrm>
            <a:off x="431541" y="980728"/>
            <a:ext cx="8125622" cy="5400600"/>
          </a:xfrm>
          <a:prstGeom prst="rect">
            <a:avLst/>
          </a:prstGeom>
        </p:spPr>
      </p:pic>
    </p:spTree>
    <p:extLst>
      <p:ext uri="{BB962C8B-B14F-4D97-AF65-F5344CB8AC3E}">
        <p14:creationId xmlns:p14="http://schemas.microsoft.com/office/powerpoint/2010/main" val="2788816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November 2020</a:t>
            </a:r>
            <a:endParaRPr lang="de-DE" dirty="0"/>
          </a:p>
        </p:txBody>
      </p:sp>
      <p:sp>
        <p:nvSpPr>
          <p:cNvPr id="3" name="Fußzeilenplatzhalter 2"/>
          <p:cNvSpPr>
            <a:spLocks noGrp="1"/>
          </p:cNvSpPr>
          <p:nvPr>
            <p:ph type="ftr" sz="quarter" idx="11"/>
          </p:nvPr>
        </p:nvSpPr>
        <p:spPr/>
        <p:txBody>
          <a:bodyPr/>
          <a:lstStyle/>
          <a:p>
            <a:r>
              <a:rPr lang="de-DE" dirty="0"/>
              <a:t>Maßnahmenprogramm 2021</a:t>
            </a:r>
          </a:p>
        </p:txBody>
      </p:sp>
      <p:sp>
        <p:nvSpPr>
          <p:cNvPr id="4" name="Foliennummernplatzhalter 3"/>
          <p:cNvSpPr>
            <a:spLocks noGrp="1"/>
          </p:cNvSpPr>
          <p:nvPr>
            <p:ph type="sldNum" sz="quarter" idx="12"/>
          </p:nvPr>
        </p:nvSpPr>
        <p:spPr/>
        <p:txBody>
          <a:bodyPr/>
          <a:lstStyle/>
          <a:p>
            <a:fld id="{9980FAF4-0159-4158-BE27-BDA64F64A676}" type="slidenum">
              <a:rPr lang="de-DE" smtClean="0"/>
              <a:t>2</a:t>
            </a:fld>
            <a:endParaRPr lang="de-DE"/>
          </a:p>
        </p:txBody>
      </p:sp>
      <p:sp>
        <p:nvSpPr>
          <p:cNvPr id="9" name="Textfeld 8"/>
          <p:cNvSpPr txBox="1"/>
          <p:nvPr/>
        </p:nvSpPr>
        <p:spPr>
          <a:xfrm>
            <a:off x="481899" y="1565959"/>
            <a:ext cx="8374577" cy="4154984"/>
          </a:xfrm>
          <a:prstGeom prst="rect">
            <a:avLst/>
          </a:prstGeom>
          <a:solidFill>
            <a:schemeClr val="bg1">
              <a:lumMod val="95000"/>
            </a:schemeClr>
          </a:solidFill>
        </p:spPr>
        <p:txBody>
          <a:bodyPr wrap="square">
            <a:spAutoFit/>
          </a:bodyPr>
          <a:lstStyle/>
          <a:p>
            <a:pPr>
              <a:spcAft>
                <a:spcPts val="600"/>
              </a:spcAft>
            </a:pPr>
            <a:r>
              <a:rPr lang="de-DE" altLang="de-DE" sz="1600" dirty="0" smtClean="0"/>
              <a:t>Im Folgenden werden die wesentlichen </a:t>
            </a:r>
            <a:r>
              <a:rPr lang="de-DE" altLang="de-DE" sz="1600" b="1" dirty="0" smtClean="0">
                <a:solidFill>
                  <a:srgbClr val="0070C0"/>
                </a:solidFill>
              </a:rPr>
              <a:t>Handlungsfelder</a:t>
            </a:r>
            <a:r>
              <a:rPr lang="de-DE" altLang="de-DE" sz="1600" dirty="0" smtClean="0"/>
              <a:t> anhand der vorliegenden Defizite und Belastungsschwerpunkte aus dem MNP 2021 vorgestellt:</a:t>
            </a:r>
          </a:p>
          <a:p>
            <a:pPr>
              <a:spcAft>
                <a:spcPts val="600"/>
              </a:spcAft>
            </a:pPr>
            <a:endParaRPr lang="de-DE" altLang="de-DE" sz="1600" dirty="0" smtClean="0"/>
          </a:p>
          <a:p>
            <a:pPr marL="285750" indent="-285750">
              <a:spcAft>
                <a:spcPts val="600"/>
              </a:spcAft>
              <a:buFont typeface="Wingdings" panose="05000000000000000000" pitchFamily="2" charset="2"/>
              <a:buChar char="§"/>
            </a:pPr>
            <a:r>
              <a:rPr lang="de-DE" altLang="de-DE" sz="1600" dirty="0" smtClean="0"/>
              <a:t>Maßnahmen zur Verbesserung der Gewässerstruktur und ökologischen Durchgängigkeit in Oberflächengewässern,</a:t>
            </a:r>
          </a:p>
          <a:p>
            <a:pPr>
              <a:spcAft>
                <a:spcPts val="600"/>
              </a:spcAft>
            </a:pPr>
            <a:endParaRPr lang="de-DE" altLang="de-DE" sz="1600" dirty="0" smtClean="0"/>
          </a:p>
          <a:p>
            <a:pPr marL="285750" indent="-285750">
              <a:spcAft>
                <a:spcPts val="600"/>
              </a:spcAft>
              <a:buFont typeface="Wingdings" panose="05000000000000000000" pitchFamily="2" charset="2"/>
              <a:buChar char="§"/>
            </a:pPr>
            <a:r>
              <a:rPr lang="de-DE" altLang="de-DE" sz="1600" dirty="0" smtClean="0"/>
              <a:t>Maßnahmen zur Reduzierung von signifikanten stofflichen Belastungen durch  Nähr- und Schadstoffeinträgen in Oberflächengewässern,</a:t>
            </a:r>
          </a:p>
          <a:p>
            <a:pPr marL="285750" indent="-285750">
              <a:spcAft>
                <a:spcPts val="600"/>
              </a:spcAft>
              <a:buFont typeface="Wingdings" panose="05000000000000000000" pitchFamily="2" charset="2"/>
              <a:buChar char="§"/>
            </a:pPr>
            <a:endParaRPr lang="de-DE" altLang="de-DE" sz="1600" dirty="0" smtClean="0"/>
          </a:p>
          <a:p>
            <a:pPr marL="285750" indent="-285750">
              <a:spcAft>
                <a:spcPts val="600"/>
              </a:spcAft>
              <a:buFont typeface="Wingdings" panose="05000000000000000000" pitchFamily="2" charset="2"/>
              <a:buChar char="§"/>
            </a:pPr>
            <a:r>
              <a:rPr lang="de-DE" altLang="de-DE" sz="1600" dirty="0" smtClean="0"/>
              <a:t>Maßnahmen zur Reduzierung der signifikanten stofflichen Belastungen durch Salz in Oberflächengewässern,</a:t>
            </a:r>
          </a:p>
          <a:p>
            <a:pPr marL="285750" indent="-285750">
              <a:spcAft>
                <a:spcPts val="600"/>
              </a:spcAft>
              <a:buFont typeface="Wingdings" panose="05000000000000000000" pitchFamily="2" charset="2"/>
              <a:buChar char="§"/>
            </a:pPr>
            <a:endParaRPr lang="de-DE" altLang="de-DE" sz="1600" dirty="0"/>
          </a:p>
          <a:p>
            <a:pPr marL="285750" indent="-285750">
              <a:spcAft>
                <a:spcPts val="600"/>
              </a:spcAft>
              <a:buFont typeface="Wingdings" panose="05000000000000000000" pitchFamily="2" charset="2"/>
              <a:buChar char="§"/>
            </a:pPr>
            <a:r>
              <a:rPr lang="de-DE" altLang="de-DE" sz="1600" dirty="0" smtClean="0"/>
              <a:t>Maßnahmen zur Reduktion der signifikanten stofflichen Belastungen durch Nähr- und Schadstoffe im Grundwasser.</a:t>
            </a:r>
            <a:endParaRPr lang="de-DE" altLang="de-DE" sz="1600" i="1" dirty="0"/>
          </a:p>
        </p:txBody>
      </p:sp>
      <p:sp>
        <p:nvSpPr>
          <p:cNvPr id="7" name="Inhaltsplatzhalter 2"/>
          <p:cNvSpPr txBox="1">
            <a:spLocks/>
          </p:cNvSpPr>
          <p:nvPr/>
        </p:nvSpPr>
        <p:spPr bwMode="auto">
          <a:xfrm>
            <a:off x="481899" y="1022615"/>
            <a:ext cx="8677212" cy="3606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ct val="0"/>
              </a:spcBef>
              <a:spcAft>
                <a:spcPct val="0"/>
              </a:spcAft>
              <a:buClrTx/>
              <a:buSzTx/>
              <a:buNone/>
              <a:defRPr/>
            </a:pPr>
            <a:r>
              <a:rPr lang="de-DE" sz="1800" b="1" dirty="0" smtClean="0">
                <a:solidFill>
                  <a:srgbClr val="0070C0"/>
                </a:solidFill>
                <a:cs typeface="Arial" panose="020B0604020202020204" pitchFamily="34" charset="0"/>
              </a:rPr>
              <a:t>Maßnahmenprogramm - Handlungsfelder</a:t>
            </a:r>
            <a:endParaRPr lang="de-DE" altLang="de-DE" sz="1800" b="1" dirty="0">
              <a:solidFill>
                <a:srgbClr val="0070C0"/>
              </a:solidFill>
              <a:cs typeface="Arial" panose="020B0604020202020204" pitchFamily="34" charset="0"/>
            </a:endParaRPr>
          </a:p>
          <a:p>
            <a:pPr>
              <a:buFontTx/>
              <a:buChar char="-"/>
              <a:defRPr/>
            </a:pPr>
            <a:endParaRPr lang="de-DE" altLang="de-DE" sz="1600" dirty="0" smtClean="0"/>
          </a:p>
        </p:txBody>
      </p:sp>
    </p:spTree>
    <p:extLst>
      <p:ext uri="{BB962C8B-B14F-4D97-AF65-F5344CB8AC3E}">
        <p14:creationId xmlns:p14="http://schemas.microsoft.com/office/powerpoint/2010/main" val="2374759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November 2020</a:t>
            </a:r>
            <a:endParaRPr lang="de-DE" dirty="0"/>
          </a:p>
        </p:txBody>
      </p:sp>
      <p:sp>
        <p:nvSpPr>
          <p:cNvPr id="3" name="Fußzeilenplatzhalter 2"/>
          <p:cNvSpPr>
            <a:spLocks noGrp="1"/>
          </p:cNvSpPr>
          <p:nvPr>
            <p:ph type="ftr" sz="quarter" idx="11"/>
          </p:nvPr>
        </p:nvSpPr>
        <p:spPr/>
        <p:txBody>
          <a:bodyPr/>
          <a:lstStyle/>
          <a:p>
            <a:r>
              <a:rPr lang="de-DE" dirty="0"/>
              <a:t>Maßnahmenprogramm 2021</a:t>
            </a:r>
          </a:p>
        </p:txBody>
      </p:sp>
      <p:sp>
        <p:nvSpPr>
          <p:cNvPr id="4" name="Foliennummernplatzhalter 3"/>
          <p:cNvSpPr>
            <a:spLocks noGrp="1"/>
          </p:cNvSpPr>
          <p:nvPr>
            <p:ph type="sldNum" sz="quarter" idx="12"/>
          </p:nvPr>
        </p:nvSpPr>
        <p:spPr/>
        <p:txBody>
          <a:bodyPr/>
          <a:lstStyle/>
          <a:p>
            <a:fld id="{9980FAF4-0159-4158-BE27-BDA64F64A676}" type="slidenum">
              <a:rPr lang="de-DE" smtClean="0"/>
              <a:t>3</a:t>
            </a:fld>
            <a:endParaRPr lang="de-DE"/>
          </a:p>
        </p:txBody>
      </p:sp>
      <p:pic>
        <p:nvPicPr>
          <p:cNvPr id="5" name="Grafik 4"/>
          <p:cNvPicPr>
            <a:picLocks noChangeAspect="1"/>
          </p:cNvPicPr>
          <p:nvPr/>
        </p:nvPicPr>
        <p:blipFill>
          <a:blip r:embed="rId3"/>
          <a:stretch>
            <a:fillRect/>
          </a:stretch>
        </p:blipFill>
        <p:spPr>
          <a:xfrm>
            <a:off x="179512" y="1808820"/>
            <a:ext cx="8817950" cy="4500500"/>
          </a:xfrm>
          <a:prstGeom prst="rect">
            <a:avLst/>
          </a:prstGeom>
        </p:spPr>
      </p:pic>
      <p:sp>
        <p:nvSpPr>
          <p:cNvPr id="8" name="Inhaltsplatzhalter 2"/>
          <p:cNvSpPr txBox="1">
            <a:spLocks/>
          </p:cNvSpPr>
          <p:nvPr/>
        </p:nvSpPr>
        <p:spPr bwMode="auto">
          <a:xfrm>
            <a:off x="466788" y="1097146"/>
            <a:ext cx="8677212" cy="3606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ct val="0"/>
              </a:spcBef>
              <a:spcAft>
                <a:spcPct val="0"/>
              </a:spcAft>
              <a:buClrTx/>
              <a:buSzTx/>
              <a:buNone/>
              <a:defRPr/>
            </a:pPr>
            <a:r>
              <a:rPr lang="de-DE" sz="1800" b="1" dirty="0" smtClean="0">
                <a:solidFill>
                  <a:srgbClr val="0070C0"/>
                </a:solidFill>
                <a:cs typeface="Arial" panose="020B0604020202020204" pitchFamily="34" charset="0"/>
              </a:rPr>
              <a:t>Handlungsfeld – Gewässerstruktur an Fließgewässern</a:t>
            </a:r>
            <a:endParaRPr lang="de-DE" altLang="de-DE" sz="1800" b="1" dirty="0">
              <a:solidFill>
                <a:srgbClr val="0070C0"/>
              </a:solidFill>
              <a:cs typeface="Arial" panose="020B0604020202020204" pitchFamily="34" charset="0"/>
            </a:endParaRPr>
          </a:p>
          <a:p>
            <a:pPr>
              <a:buFontTx/>
              <a:buChar char="-"/>
              <a:defRPr/>
            </a:pPr>
            <a:endParaRPr lang="de-DE" altLang="de-DE" sz="1600" dirty="0" smtClean="0"/>
          </a:p>
        </p:txBody>
      </p:sp>
    </p:spTree>
    <p:extLst>
      <p:ext uri="{BB962C8B-B14F-4D97-AF65-F5344CB8AC3E}">
        <p14:creationId xmlns:p14="http://schemas.microsoft.com/office/powerpoint/2010/main" val="1207994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November 2020</a:t>
            </a:r>
            <a:endParaRPr lang="de-DE" dirty="0"/>
          </a:p>
        </p:txBody>
      </p:sp>
      <p:sp>
        <p:nvSpPr>
          <p:cNvPr id="3" name="Fußzeilenplatzhalter 2"/>
          <p:cNvSpPr>
            <a:spLocks noGrp="1"/>
          </p:cNvSpPr>
          <p:nvPr>
            <p:ph type="ftr" sz="quarter" idx="11"/>
          </p:nvPr>
        </p:nvSpPr>
        <p:spPr/>
        <p:txBody>
          <a:bodyPr/>
          <a:lstStyle/>
          <a:p>
            <a:r>
              <a:rPr lang="de-DE" dirty="0"/>
              <a:t>Maßnahmenprogramm 2021</a:t>
            </a:r>
          </a:p>
        </p:txBody>
      </p:sp>
      <p:sp>
        <p:nvSpPr>
          <p:cNvPr id="4" name="Foliennummernplatzhalter 3"/>
          <p:cNvSpPr>
            <a:spLocks noGrp="1"/>
          </p:cNvSpPr>
          <p:nvPr>
            <p:ph type="sldNum" sz="quarter" idx="12"/>
          </p:nvPr>
        </p:nvSpPr>
        <p:spPr/>
        <p:txBody>
          <a:bodyPr/>
          <a:lstStyle/>
          <a:p>
            <a:fld id="{9980FAF4-0159-4158-BE27-BDA64F64A676}" type="slidenum">
              <a:rPr lang="de-DE" smtClean="0"/>
              <a:t>4</a:t>
            </a:fld>
            <a:endParaRPr lang="de-DE"/>
          </a:p>
        </p:txBody>
      </p:sp>
      <p:pic>
        <p:nvPicPr>
          <p:cNvPr id="6" name="Grafik 5"/>
          <p:cNvPicPr>
            <a:picLocks noChangeAspect="1"/>
          </p:cNvPicPr>
          <p:nvPr/>
        </p:nvPicPr>
        <p:blipFill>
          <a:blip r:embed="rId3"/>
          <a:stretch>
            <a:fillRect/>
          </a:stretch>
        </p:blipFill>
        <p:spPr>
          <a:xfrm>
            <a:off x="459350" y="1344863"/>
            <a:ext cx="8514658" cy="4444265"/>
          </a:xfrm>
          <a:prstGeom prst="rect">
            <a:avLst/>
          </a:prstGeom>
          <a:ln w="19050">
            <a:solidFill>
              <a:schemeClr val="bg1">
                <a:lumMod val="65000"/>
              </a:schemeClr>
            </a:solidFill>
          </a:ln>
        </p:spPr>
      </p:pic>
      <p:sp>
        <p:nvSpPr>
          <p:cNvPr id="9" name="Inhaltsplatzhalter 2"/>
          <p:cNvSpPr txBox="1">
            <a:spLocks/>
          </p:cNvSpPr>
          <p:nvPr/>
        </p:nvSpPr>
        <p:spPr bwMode="auto">
          <a:xfrm>
            <a:off x="466788" y="944140"/>
            <a:ext cx="8677212" cy="3606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ct val="0"/>
              </a:spcBef>
              <a:spcAft>
                <a:spcPct val="0"/>
              </a:spcAft>
              <a:buClrTx/>
              <a:buSzTx/>
              <a:buNone/>
              <a:defRPr/>
            </a:pPr>
            <a:r>
              <a:rPr lang="de-DE" sz="1800" b="1" dirty="0" smtClean="0">
                <a:solidFill>
                  <a:srgbClr val="0070C0"/>
                </a:solidFill>
                <a:cs typeface="Arial" panose="020B0604020202020204" pitchFamily="34" charset="0"/>
              </a:rPr>
              <a:t>Handlungsfeld – Gewässerstruktur an Fließgewässern</a:t>
            </a:r>
            <a:endParaRPr lang="de-DE" altLang="de-DE" sz="1800" b="1" dirty="0">
              <a:solidFill>
                <a:srgbClr val="0070C0"/>
              </a:solidFill>
              <a:cs typeface="Arial" panose="020B0604020202020204" pitchFamily="34" charset="0"/>
            </a:endParaRPr>
          </a:p>
          <a:p>
            <a:pPr>
              <a:buFontTx/>
              <a:buChar char="-"/>
              <a:defRPr/>
            </a:pPr>
            <a:endParaRPr lang="de-DE" altLang="de-DE" sz="1600" dirty="0" smtClean="0"/>
          </a:p>
        </p:txBody>
      </p:sp>
      <p:sp>
        <p:nvSpPr>
          <p:cNvPr id="10" name="Inhaltsplatzhalter 2"/>
          <p:cNvSpPr txBox="1">
            <a:spLocks/>
          </p:cNvSpPr>
          <p:nvPr/>
        </p:nvSpPr>
        <p:spPr bwMode="auto">
          <a:xfrm>
            <a:off x="1007604" y="5897141"/>
            <a:ext cx="7313512" cy="4841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ct val="0"/>
              </a:spcBef>
              <a:spcAft>
                <a:spcPct val="0"/>
              </a:spcAft>
              <a:buClrTx/>
              <a:buSzTx/>
              <a:buNone/>
              <a:defRPr/>
            </a:pPr>
            <a:r>
              <a:rPr lang="de-DE" altLang="de-DE" sz="1600" b="1" dirty="0" smtClean="0">
                <a:solidFill>
                  <a:srgbClr val="0070C0"/>
                </a:solidFill>
                <a:latin typeface="Arial" panose="020B0604020202020204" pitchFamily="34" charset="0"/>
                <a:cs typeface="Arial" panose="020B0604020202020204" pitchFamily="34" charset="0"/>
              </a:rPr>
              <a:t>Streckung </a:t>
            </a:r>
            <a:r>
              <a:rPr lang="de-DE" altLang="de-DE" sz="1600" b="1" dirty="0">
                <a:solidFill>
                  <a:srgbClr val="0070C0"/>
                </a:solidFill>
                <a:latin typeface="Arial" panose="020B0604020202020204" pitchFamily="34" charset="0"/>
                <a:cs typeface="Arial" panose="020B0604020202020204" pitchFamily="34" charset="0"/>
              </a:rPr>
              <a:t>des </a:t>
            </a:r>
            <a:r>
              <a:rPr lang="de-DE" altLang="de-DE" sz="1600" b="1" dirty="0" smtClean="0">
                <a:solidFill>
                  <a:srgbClr val="0070C0"/>
                </a:solidFill>
                <a:latin typeface="Arial" panose="020B0604020202020204" pitchFamily="34" charset="0"/>
                <a:cs typeface="Arial" panose="020B0604020202020204" pitchFamily="34" charset="0"/>
              </a:rPr>
              <a:t>Umsetzungszeitraums und Zeitraum Zielerreichung</a:t>
            </a:r>
            <a:endParaRPr lang="de-DE" altLang="de-DE" sz="1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5241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November 2020</a:t>
            </a:r>
            <a:endParaRPr lang="de-DE" dirty="0"/>
          </a:p>
        </p:txBody>
      </p:sp>
      <p:sp>
        <p:nvSpPr>
          <p:cNvPr id="3" name="Fußzeilenplatzhalter 2"/>
          <p:cNvSpPr>
            <a:spLocks noGrp="1"/>
          </p:cNvSpPr>
          <p:nvPr>
            <p:ph type="ftr" sz="quarter" idx="11"/>
          </p:nvPr>
        </p:nvSpPr>
        <p:spPr/>
        <p:txBody>
          <a:bodyPr/>
          <a:lstStyle/>
          <a:p>
            <a:r>
              <a:rPr lang="de-DE" dirty="0"/>
              <a:t>Maßnahmenprogramm 2021</a:t>
            </a:r>
          </a:p>
        </p:txBody>
      </p:sp>
      <p:sp>
        <p:nvSpPr>
          <p:cNvPr id="4" name="Foliennummernplatzhalter 3"/>
          <p:cNvSpPr>
            <a:spLocks noGrp="1"/>
          </p:cNvSpPr>
          <p:nvPr>
            <p:ph type="sldNum" sz="quarter" idx="12"/>
          </p:nvPr>
        </p:nvSpPr>
        <p:spPr/>
        <p:txBody>
          <a:bodyPr/>
          <a:lstStyle/>
          <a:p>
            <a:fld id="{9980FAF4-0159-4158-BE27-BDA64F64A676}" type="slidenum">
              <a:rPr lang="de-DE" smtClean="0"/>
              <a:t>5</a:t>
            </a:fld>
            <a:endParaRPr lang="de-DE"/>
          </a:p>
        </p:txBody>
      </p:sp>
      <p:sp>
        <p:nvSpPr>
          <p:cNvPr id="81" name="Inhaltsplatzhalter 2"/>
          <p:cNvSpPr txBox="1">
            <a:spLocks/>
          </p:cNvSpPr>
          <p:nvPr/>
        </p:nvSpPr>
        <p:spPr bwMode="auto">
          <a:xfrm>
            <a:off x="476896" y="872716"/>
            <a:ext cx="8677212" cy="3606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ct val="0"/>
              </a:spcBef>
              <a:spcAft>
                <a:spcPct val="0"/>
              </a:spcAft>
              <a:buClrTx/>
              <a:buSzTx/>
              <a:buNone/>
              <a:defRPr/>
            </a:pPr>
            <a:r>
              <a:rPr lang="de-DE" sz="1800" b="1" dirty="0" smtClean="0">
                <a:solidFill>
                  <a:srgbClr val="0070C0"/>
                </a:solidFill>
                <a:cs typeface="Arial" panose="020B0604020202020204" pitchFamily="34" charset="0"/>
              </a:rPr>
              <a:t>Handlungsfeld – Morphologie Übergangsgewässern</a:t>
            </a:r>
            <a:endParaRPr lang="de-DE" altLang="de-DE" sz="1800" b="1" dirty="0">
              <a:solidFill>
                <a:srgbClr val="0070C0"/>
              </a:solidFill>
              <a:cs typeface="Arial" panose="020B0604020202020204" pitchFamily="34" charset="0"/>
            </a:endParaRPr>
          </a:p>
          <a:p>
            <a:pPr>
              <a:buFontTx/>
              <a:buChar char="-"/>
              <a:defRPr/>
            </a:pPr>
            <a:endParaRPr lang="de-DE" altLang="de-DE" sz="1600" dirty="0" smtClean="0"/>
          </a:p>
        </p:txBody>
      </p:sp>
      <p:sp>
        <p:nvSpPr>
          <p:cNvPr id="82" name="Inhaltsplatzhalter 2"/>
          <p:cNvSpPr txBox="1">
            <a:spLocks/>
          </p:cNvSpPr>
          <p:nvPr/>
        </p:nvSpPr>
        <p:spPr bwMode="auto">
          <a:xfrm>
            <a:off x="476896" y="1700808"/>
            <a:ext cx="8549658" cy="2808312"/>
          </a:xfrm>
          <a:prstGeom prst="rect">
            <a:avLst/>
          </a:prstGeom>
          <a:solidFill>
            <a:schemeClr val="bg1">
              <a:lumMod val="95000"/>
            </a:schemeClr>
          </a:solidFill>
          <a:extLst/>
        </p:spPr>
        <p:txBody>
          <a:bodyPr/>
          <a:lst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ct val="0"/>
              </a:spcBef>
              <a:spcAft>
                <a:spcPct val="0"/>
              </a:spcAft>
              <a:buClrTx/>
              <a:buSzTx/>
              <a:buNone/>
              <a:defRPr/>
            </a:pPr>
            <a:r>
              <a:rPr lang="de-DE" sz="1600" b="1" dirty="0" smtClean="0">
                <a:solidFill>
                  <a:schemeClr val="tx1"/>
                </a:solidFill>
                <a:latin typeface="Arial" panose="020B0604020202020204" pitchFamily="34" charset="0"/>
                <a:cs typeface="Arial" panose="020B0604020202020204" pitchFamily="34" charset="0"/>
              </a:rPr>
              <a:t>Ergänzende </a:t>
            </a:r>
            <a:r>
              <a:rPr lang="de-DE" sz="1600" b="1" dirty="0">
                <a:solidFill>
                  <a:schemeClr val="tx1"/>
                </a:solidFill>
                <a:latin typeface="Arial" panose="020B0604020202020204" pitchFamily="34" charset="0"/>
                <a:cs typeface="Arial" panose="020B0604020202020204" pitchFamily="34" charset="0"/>
              </a:rPr>
              <a:t>Maßnahmen zur Reduzierung von morphologischen Belastungen an den </a:t>
            </a:r>
            <a:r>
              <a:rPr lang="de-DE" sz="1600" b="1" dirty="0" smtClean="0">
                <a:solidFill>
                  <a:srgbClr val="0070C0"/>
                </a:solidFill>
                <a:latin typeface="Arial" panose="020B0604020202020204" pitchFamily="34" charset="0"/>
                <a:cs typeface="Arial" panose="020B0604020202020204" pitchFamily="34" charset="0"/>
              </a:rPr>
              <a:t>Übergangsgewässern</a:t>
            </a:r>
            <a:r>
              <a:rPr lang="de-DE" sz="1600" b="1" dirty="0" smtClean="0">
                <a:solidFill>
                  <a:schemeClr val="tx1"/>
                </a:solidFill>
                <a:latin typeface="Arial" panose="020B0604020202020204" pitchFamily="34" charset="0"/>
                <a:cs typeface="Arial" panose="020B0604020202020204" pitchFamily="34" charset="0"/>
              </a:rPr>
              <a:t> Ems</a:t>
            </a:r>
            <a:r>
              <a:rPr lang="de-DE" sz="1600" b="1" dirty="0">
                <a:solidFill>
                  <a:schemeClr val="tx1"/>
                </a:solidFill>
                <a:latin typeface="Arial" panose="020B0604020202020204" pitchFamily="34" charset="0"/>
                <a:cs typeface="Arial" panose="020B0604020202020204" pitchFamily="34" charset="0"/>
              </a:rPr>
              <a:t>, Elbe und Weser z.B.:</a:t>
            </a:r>
          </a:p>
          <a:p>
            <a:pPr marL="0" indent="0">
              <a:spcBef>
                <a:spcPct val="0"/>
              </a:spcBef>
              <a:spcAft>
                <a:spcPct val="0"/>
              </a:spcAft>
              <a:buClrTx/>
              <a:buSzTx/>
              <a:buNone/>
              <a:defRPr/>
            </a:pPr>
            <a:endParaRPr lang="de-DE" altLang="de-DE" sz="1600" dirty="0">
              <a:solidFill>
                <a:schemeClr val="tx1"/>
              </a:solidFill>
              <a:latin typeface="Arial" panose="020B0604020202020204" pitchFamily="34" charset="0"/>
              <a:cs typeface="Arial" panose="020B0604020202020204" pitchFamily="34" charset="0"/>
            </a:endParaRPr>
          </a:p>
          <a:p>
            <a:pPr marL="285750" indent="-285750">
              <a:spcBef>
                <a:spcPct val="0"/>
              </a:spcBef>
              <a:spcAft>
                <a:spcPct val="0"/>
              </a:spcAft>
              <a:buClrTx/>
              <a:buSzTx/>
              <a:buFont typeface="Wingdings" panose="05000000000000000000" pitchFamily="2" charset="2"/>
              <a:buChar char="§"/>
              <a:defRPr/>
            </a:pPr>
            <a:r>
              <a:rPr lang="de-DE" altLang="de-DE" sz="1600" dirty="0">
                <a:solidFill>
                  <a:schemeClr val="tx1"/>
                </a:solidFill>
                <a:latin typeface="Arial" panose="020B0604020202020204" pitchFamily="34" charset="0"/>
                <a:cs typeface="Arial" panose="020B0604020202020204" pitchFamily="34" charset="0"/>
              </a:rPr>
              <a:t>Fortführung Masterplan </a:t>
            </a:r>
            <a:r>
              <a:rPr lang="de-DE" altLang="de-DE" sz="1600" dirty="0" smtClean="0">
                <a:solidFill>
                  <a:schemeClr val="tx1"/>
                </a:solidFill>
                <a:latin typeface="Arial" panose="020B0604020202020204" pitchFamily="34" charset="0"/>
                <a:cs typeface="Arial" panose="020B0604020202020204" pitchFamily="34" charset="0"/>
              </a:rPr>
              <a:t>Ems (Studie),</a:t>
            </a:r>
            <a:endParaRPr lang="de-DE" altLang="de-DE" sz="1600" dirty="0">
              <a:solidFill>
                <a:schemeClr val="tx1"/>
              </a:solidFill>
              <a:latin typeface="Arial" panose="020B0604020202020204" pitchFamily="34" charset="0"/>
              <a:cs typeface="Arial" panose="020B0604020202020204" pitchFamily="34" charset="0"/>
            </a:endParaRPr>
          </a:p>
          <a:p>
            <a:pPr marL="285750" indent="-285750">
              <a:spcBef>
                <a:spcPct val="0"/>
              </a:spcBef>
              <a:spcAft>
                <a:spcPct val="0"/>
              </a:spcAft>
              <a:buClrTx/>
              <a:buSzTx/>
              <a:buFont typeface="Wingdings" panose="05000000000000000000" pitchFamily="2" charset="2"/>
              <a:buChar char="§"/>
              <a:defRPr/>
            </a:pPr>
            <a:r>
              <a:rPr lang="de-DE" altLang="de-DE" sz="1600" dirty="0">
                <a:solidFill>
                  <a:schemeClr val="tx1"/>
                </a:solidFill>
                <a:latin typeface="Arial" panose="020B0604020202020204" pitchFamily="34" charset="0"/>
                <a:cs typeface="Arial" panose="020B0604020202020204" pitchFamily="34" charset="0"/>
              </a:rPr>
              <a:t>Flexible Tidesteuerung </a:t>
            </a:r>
            <a:r>
              <a:rPr lang="de-DE" altLang="de-DE" sz="1600" dirty="0" smtClean="0">
                <a:solidFill>
                  <a:schemeClr val="tx1"/>
                </a:solidFill>
                <a:latin typeface="Arial" panose="020B0604020202020204" pitchFamily="34" charset="0"/>
                <a:cs typeface="Arial" panose="020B0604020202020204" pitchFamily="34" charset="0"/>
              </a:rPr>
              <a:t>zur Verbesserung der Gewässergüte u. Wiederherstellung natürlicher Sedimentdynamik an der Ems,</a:t>
            </a:r>
          </a:p>
          <a:p>
            <a:pPr marL="285750" indent="-285750">
              <a:spcBef>
                <a:spcPct val="0"/>
              </a:spcBef>
              <a:spcAft>
                <a:spcPct val="0"/>
              </a:spcAft>
              <a:buClrTx/>
              <a:buSzTx/>
              <a:buFont typeface="Wingdings" panose="05000000000000000000" pitchFamily="2" charset="2"/>
              <a:buChar char="§"/>
              <a:defRPr/>
            </a:pPr>
            <a:r>
              <a:rPr lang="de-DE" altLang="de-DE" sz="1600" dirty="0" smtClean="0">
                <a:solidFill>
                  <a:schemeClr val="tx1"/>
                </a:solidFill>
                <a:latin typeface="Arial" panose="020B0604020202020204" pitchFamily="34" charset="0"/>
                <a:cs typeface="Arial" panose="020B0604020202020204" pitchFamily="34" charset="0"/>
              </a:rPr>
              <a:t>Anschluss von Seitengewässern und Altarmen,</a:t>
            </a:r>
          </a:p>
          <a:p>
            <a:pPr marL="285750" indent="-285750">
              <a:spcBef>
                <a:spcPct val="0"/>
              </a:spcBef>
              <a:spcAft>
                <a:spcPct val="0"/>
              </a:spcAft>
              <a:buClrTx/>
              <a:buSzTx/>
              <a:buFont typeface="Wingdings" panose="05000000000000000000" pitchFamily="2" charset="2"/>
              <a:buChar char="§"/>
              <a:defRPr/>
            </a:pPr>
            <a:r>
              <a:rPr lang="de-DE" altLang="de-DE" sz="1600" dirty="0" smtClean="0">
                <a:solidFill>
                  <a:schemeClr val="tx1"/>
                </a:solidFill>
                <a:latin typeface="Arial" panose="020B0604020202020204" pitchFamily="34" charset="0"/>
                <a:cs typeface="Arial" panose="020B0604020202020204" pitchFamily="34" charset="0"/>
              </a:rPr>
              <a:t>Verbesserung der Hydromorphologie und der Gewässergüte sowie Vernetzung Küsten u. Binnengewässer an Elbe und Weser,</a:t>
            </a:r>
          </a:p>
          <a:p>
            <a:pPr marL="285750" indent="-285750">
              <a:spcBef>
                <a:spcPct val="0"/>
              </a:spcBef>
              <a:spcAft>
                <a:spcPct val="0"/>
              </a:spcAft>
              <a:buClrTx/>
              <a:buSzTx/>
              <a:buFont typeface="Wingdings" panose="05000000000000000000" pitchFamily="2" charset="2"/>
              <a:buChar char="§"/>
              <a:defRPr/>
            </a:pPr>
            <a:r>
              <a:rPr lang="de-DE" altLang="de-DE" sz="1600" dirty="0" smtClean="0">
                <a:solidFill>
                  <a:schemeClr val="tx1"/>
                </a:solidFill>
                <a:latin typeface="Arial" panose="020B0604020202020204" pitchFamily="34" charset="0"/>
                <a:cs typeface="Arial" panose="020B0604020202020204" pitchFamily="34" charset="0"/>
              </a:rPr>
              <a:t>Anpassung und Optimierung der Gewässerunterhaltung.</a:t>
            </a:r>
          </a:p>
          <a:p>
            <a:pPr marL="285750" indent="-285750">
              <a:spcBef>
                <a:spcPct val="0"/>
              </a:spcBef>
              <a:spcAft>
                <a:spcPct val="0"/>
              </a:spcAft>
              <a:buClrTx/>
              <a:buSzTx/>
              <a:buFont typeface="Wingdings" panose="05000000000000000000" pitchFamily="2" charset="2"/>
              <a:buChar char="§"/>
              <a:defRPr/>
            </a:pPr>
            <a:endParaRPr lang="de-DE" altLang="de-DE" sz="1600" b="1" dirty="0">
              <a:solidFill>
                <a:schemeClr val="tx1"/>
              </a:solidFill>
              <a:latin typeface="Arial" panose="020B0604020202020204" pitchFamily="34" charset="0"/>
              <a:cs typeface="Arial" panose="020B0604020202020204" pitchFamily="34" charset="0"/>
            </a:endParaRPr>
          </a:p>
          <a:p>
            <a:pPr marL="46037" indent="0">
              <a:buFont typeface="Georgia" panose="02040502050405020303" pitchFamily="18" charset="0"/>
              <a:buNone/>
              <a:defRPr/>
            </a:pPr>
            <a:endParaRPr lang="de-DE" altLang="de-DE" sz="1600" dirty="0" smtClean="0"/>
          </a:p>
        </p:txBody>
      </p:sp>
      <p:sp>
        <p:nvSpPr>
          <p:cNvPr id="8" name="Textfeld 11"/>
          <p:cNvSpPr txBox="1">
            <a:spLocks noChangeArrowheads="1"/>
          </p:cNvSpPr>
          <p:nvPr/>
        </p:nvSpPr>
        <p:spPr bwMode="auto">
          <a:xfrm>
            <a:off x="476896" y="4832572"/>
            <a:ext cx="8549658" cy="338554"/>
          </a:xfrm>
          <a:prstGeom prst="rect">
            <a:avLst/>
          </a:prstGeom>
          <a:solidFill>
            <a:srgbClr val="C6D9F1"/>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de-DE" sz="1600" b="1" dirty="0" smtClean="0"/>
              <a:t>Zeitraum</a:t>
            </a:r>
            <a:r>
              <a:rPr lang="de-DE" sz="1600" dirty="0" smtClean="0"/>
              <a:t> für die geplante Maßnahmenumsetzung bis 2027 bzw. bis 2033.</a:t>
            </a:r>
            <a:endParaRPr lang="de-DE" sz="1600" dirty="0"/>
          </a:p>
        </p:txBody>
      </p:sp>
    </p:spTree>
    <p:extLst>
      <p:ext uri="{BB962C8B-B14F-4D97-AF65-F5344CB8AC3E}">
        <p14:creationId xmlns:p14="http://schemas.microsoft.com/office/powerpoint/2010/main" val="16557509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November 2020</a:t>
            </a:r>
            <a:endParaRPr lang="de-DE" dirty="0"/>
          </a:p>
        </p:txBody>
      </p:sp>
      <p:sp>
        <p:nvSpPr>
          <p:cNvPr id="3" name="Fußzeilenplatzhalter 2"/>
          <p:cNvSpPr>
            <a:spLocks noGrp="1"/>
          </p:cNvSpPr>
          <p:nvPr>
            <p:ph type="ftr" sz="quarter" idx="11"/>
          </p:nvPr>
        </p:nvSpPr>
        <p:spPr/>
        <p:txBody>
          <a:bodyPr/>
          <a:lstStyle/>
          <a:p>
            <a:r>
              <a:rPr lang="de-DE" dirty="0"/>
              <a:t>Maßnahmenprogramm 2021</a:t>
            </a:r>
          </a:p>
        </p:txBody>
      </p:sp>
      <p:sp>
        <p:nvSpPr>
          <p:cNvPr id="4" name="Foliennummernplatzhalter 3"/>
          <p:cNvSpPr>
            <a:spLocks noGrp="1"/>
          </p:cNvSpPr>
          <p:nvPr>
            <p:ph type="sldNum" sz="quarter" idx="12"/>
          </p:nvPr>
        </p:nvSpPr>
        <p:spPr/>
        <p:txBody>
          <a:bodyPr/>
          <a:lstStyle/>
          <a:p>
            <a:fld id="{9980FAF4-0159-4158-BE27-BDA64F64A676}" type="slidenum">
              <a:rPr lang="de-DE" smtClean="0"/>
              <a:t>6</a:t>
            </a:fld>
            <a:endParaRPr lang="de-DE"/>
          </a:p>
        </p:txBody>
      </p:sp>
      <p:sp>
        <p:nvSpPr>
          <p:cNvPr id="80" name="Textfeld 79"/>
          <p:cNvSpPr txBox="1"/>
          <p:nvPr/>
        </p:nvSpPr>
        <p:spPr>
          <a:xfrm>
            <a:off x="412438" y="1412776"/>
            <a:ext cx="8678656" cy="1815882"/>
          </a:xfrm>
          <a:prstGeom prst="rect">
            <a:avLst/>
          </a:prstGeom>
          <a:solidFill>
            <a:schemeClr val="bg1">
              <a:lumMod val="95000"/>
            </a:schemeClr>
          </a:solidFill>
        </p:spPr>
        <p:txBody>
          <a:bodyPr wrap="square">
            <a:spAutoFit/>
          </a:bodyPr>
          <a:lstStyle/>
          <a:p>
            <a:r>
              <a:rPr lang="de-DE" sz="1600" dirty="0"/>
              <a:t>Die </a:t>
            </a:r>
            <a:r>
              <a:rPr lang="de-DE" sz="1600" b="1" dirty="0">
                <a:solidFill>
                  <a:srgbClr val="0070C0"/>
                </a:solidFill>
              </a:rPr>
              <a:t>Gewässerunterhaltung</a:t>
            </a:r>
            <a:r>
              <a:rPr lang="de-DE" sz="1600" dirty="0"/>
              <a:t> in Niedersachsen wird seit Inkrafttreten der EG-WRRL entsprechend der gesetzlichen Vorgaben sukzessive auch auf deren Anforderungen ausgerichtet („so wenig wie möglich, so viel wie nötig“), um dabei sowohl den geforderten ordnungsgemäßen Abfluss sicherzustellen, als auch die für die </a:t>
            </a:r>
            <a:r>
              <a:rPr lang="de-DE" sz="1600" dirty="0" smtClean="0"/>
              <a:t>Gewässerlebens-gemeinschaften </a:t>
            </a:r>
            <a:r>
              <a:rPr lang="de-DE" sz="1600" dirty="0"/>
              <a:t>notwendigen Strukturen weitgehend zu erhalten oder zu deren Entwicklung beizutragen und so einen Beitrag zur Erreichung eines guten ökologischen Zustands/Potenzials im Sinne der EG-WRRL zu leisten. </a:t>
            </a:r>
          </a:p>
        </p:txBody>
      </p:sp>
      <p:pic>
        <p:nvPicPr>
          <p:cNvPr id="7" name="Grafik 6"/>
          <p:cNvPicPr>
            <a:picLocks noChangeAspect="1"/>
          </p:cNvPicPr>
          <p:nvPr/>
        </p:nvPicPr>
        <p:blipFill>
          <a:blip r:embed="rId3"/>
          <a:stretch>
            <a:fillRect/>
          </a:stretch>
        </p:blipFill>
        <p:spPr>
          <a:xfrm>
            <a:off x="935596" y="3765430"/>
            <a:ext cx="4348521" cy="2642072"/>
          </a:xfrm>
          <a:prstGeom prst="rect">
            <a:avLst/>
          </a:prstGeom>
          <a:solidFill>
            <a:schemeClr val="bg1">
              <a:lumMod val="75000"/>
            </a:schemeClr>
          </a:solidFill>
          <a:ln w="25400">
            <a:solidFill>
              <a:schemeClr val="bg1">
                <a:lumMod val="85000"/>
              </a:schemeClr>
            </a:solidFill>
          </a:ln>
        </p:spPr>
      </p:pic>
      <p:pic>
        <p:nvPicPr>
          <p:cNvPr id="8" name="Grafik 7"/>
          <p:cNvPicPr>
            <a:picLocks noChangeAspect="1"/>
          </p:cNvPicPr>
          <p:nvPr/>
        </p:nvPicPr>
        <p:blipFill>
          <a:blip r:embed="rId4"/>
          <a:stretch>
            <a:fillRect/>
          </a:stretch>
        </p:blipFill>
        <p:spPr>
          <a:xfrm>
            <a:off x="5537488" y="3771126"/>
            <a:ext cx="2058848" cy="2585874"/>
          </a:xfrm>
          <a:prstGeom prst="rect">
            <a:avLst/>
          </a:prstGeom>
          <a:solidFill>
            <a:schemeClr val="bg1">
              <a:lumMod val="75000"/>
            </a:schemeClr>
          </a:solidFill>
          <a:ln w="25400">
            <a:solidFill>
              <a:schemeClr val="bg1">
                <a:lumMod val="85000"/>
              </a:schemeClr>
            </a:solidFill>
          </a:ln>
        </p:spPr>
      </p:pic>
      <p:sp>
        <p:nvSpPr>
          <p:cNvPr id="11" name="Inhaltsplatzhalter 2"/>
          <p:cNvSpPr txBox="1">
            <a:spLocks/>
          </p:cNvSpPr>
          <p:nvPr/>
        </p:nvSpPr>
        <p:spPr bwMode="auto">
          <a:xfrm>
            <a:off x="466788" y="972673"/>
            <a:ext cx="8677212" cy="3606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ct val="0"/>
              </a:spcBef>
              <a:spcAft>
                <a:spcPct val="0"/>
              </a:spcAft>
              <a:buClrTx/>
              <a:buSzTx/>
              <a:buNone/>
              <a:defRPr/>
            </a:pPr>
            <a:r>
              <a:rPr lang="de-DE" sz="1800" b="1" dirty="0" smtClean="0">
                <a:solidFill>
                  <a:srgbClr val="0070C0"/>
                </a:solidFill>
                <a:cs typeface="Arial" panose="020B0604020202020204" pitchFamily="34" charset="0"/>
              </a:rPr>
              <a:t>Handlungsfeld – Gewässerstruktur an Fließgewässern</a:t>
            </a:r>
            <a:endParaRPr lang="de-DE" altLang="de-DE" sz="1800" b="1" dirty="0">
              <a:solidFill>
                <a:srgbClr val="0070C0"/>
              </a:solidFill>
              <a:cs typeface="Arial" panose="020B0604020202020204" pitchFamily="34" charset="0"/>
            </a:endParaRPr>
          </a:p>
          <a:p>
            <a:pPr>
              <a:buFontTx/>
              <a:buChar char="-"/>
              <a:defRPr/>
            </a:pPr>
            <a:endParaRPr lang="de-DE" altLang="de-DE" sz="1600" dirty="0" smtClean="0"/>
          </a:p>
        </p:txBody>
      </p:sp>
      <p:sp>
        <p:nvSpPr>
          <p:cNvPr id="10" name="Textfeld 11"/>
          <p:cNvSpPr txBox="1">
            <a:spLocks noChangeArrowheads="1"/>
          </p:cNvSpPr>
          <p:nvPr/>
        </p:nvSpPr>
        <p:spPr bwMode="auto">
          <a:xfrm>
            <a:off x="359532" y="3327767"/>
            <a:ext cx="8731562" cy="338554"/>
          </a:xfrm>
          <a:prstGeom prst="rect">
            <a:avLst/>
          </a:prstGeom>
          <a:solidFill>
            <a:srgbClr val="C6D9F1"/>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de-DE" sz="1600" b="1" dirty="0" smtClean="0"/>
              <a:t>Grundlegender Maßnahmentyp </a:t>
            </a:r>
            <a:r>
              <a:rPr lang="de-DE" sz="1600" dirty="0" smtClean="0"/>
              <a:t>zur Anpassung und Optimierung der Gewässerunterhaltung.</a:t>
            </a:r>
            <a:endParaRPr lang="de-DE" sz="1600" dirty="0"/>
          </a:p>
        </p:txBody>
      </p:sp>
    </p:spTree>
    <p:extLst>
      <p:ext uri="{BB962C8B-B14F-4D97-AF65-F5344CB8AC3E}">
        <p14:creationId xmlns:p14="http://schemas.microsoft.com/office/powerpoint/2010/main" val="18995469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November 2020</a:t>
            </a:r>
            <a:endParaRPr lang="de-DE" dirty="0"/>
          </a:p>
        </p:txBody>
      </p:sp>
      <p:sp>
        <p:nvSpPr>
          <p:cNvPr id="3" name="Fußzeilenplatzhalter 2"/>
          <p:cNvSpPr>
            <a:spLocks noGrp="1"/>
          </p:cNvSpPr>
          <p:nvPr>
            <p:ph type="ftr" sz="quarter" idx="11"/>
          </p:nvPr>
        </p:nvSpPr>
        <p:spPr/>
        <p:txBody>
          <a:bodyPr/>
          <a:lstStyle/>
          <a:p>
            <a:r>
              <a:rPr lang="de-DE" dirty="0"/>
              <a:t>Maßnahmenprogramm 2021</a:t>
            </a:r>
          </a:p>
        </p:txBody>
      </p:sp>
      <p:sp>
        <p:nvSpPr>
          <p:cNvPr id="4" name="Foliennummernplatzhalter 3"/>
          <p:cNvSpPr>
            <a:spLocks noGrp="1"/>
          </p:cNvSpPr>
          <p:nvPr>
            <p:ph type="sldNum" sz="quarter" idx="12"/>
          </p:nvPr>
        </p:nvSpPr>
        <p:spPr/>
        <p:txBody>
          <a:bodyPr/>
          <a:lstStyle/>
          <a:p>
            <a:fld id="{9980FAF4-0159-4158-BE27-BDA64F64A676}" type="slidenum">
              <a:rPr lang="de-DE" smtClean="0"/>
              <a:t>7</a:t>
            </a:fld>
            <a:endParaRPr lang="de-DE"/>
          </a:p>
        </p:txBody>
      </p:sp>
      <p:sp>
        <p:nvSpPr>
          <p:cNvPr id="9" name="Textfeld 8"/>
          <p:cNvSpPr txBox="1"/>
          <p:nvPr/>
        </p:nvSpPr>
        <p:spPr>
          <a:xfrm>
            <a:off x="521928" y="1502069"/>
            <a:ext cx="8496436" cy="2292935"/>
          </a:xfrm>
          <a:prstGeom prst="rect">
            <a:avLst/>
          </a:prstGeom>
          <a:solidFill>
            <a:schemeClr val="bg1">
              <a:lumMod val="95000"/>
            </a:schemeClr>
          </a:solidFill>
        </p:spPr>
        <p:txBody>
          <a:bodyPr wrap="square">
            <a:spAutoFit/>
          </a:bodyPr>
          <a:lstStyle/>
          <a:p>
            <a:pPr>
              <a:spcAft>
                <a:spcPts val="600"/>
              </a:spcAft>
            </a:pPr>
            <a:r>
              <a:rPr lang="de-DE" sz="1600" dirty="0"/>
              <a:t>Ableitung des </a:t>
            </a:r>
            <a:r>
              <a:rPr lang="de-DE" sz="1600" dirty="0" smtClean="0"/>
              <a:t>erforderlichen Minderungsbedarf für </a:t>
            </a:r>
            <a:r>
              <a:rPr lang="de-DE" sz="1600" b="1" dirty="0" smtClean="0">
                <a:solidFill>
                  <a:srgbClr val="0070C0"/>
                </a:solidFill>
              </a:rPr>
              <a:t>Nährstoffe</a:t>
            </a:r>
            <a:r>
              <a:rPr lang="de-DE" sz="1600" dirty="0" smtClean="0"/>
              <a:t>  - </a:t>
            </a:r>
            <a:r>
              <a:rPr lang="de-DE" sz="1600" dirty="0"/>
              <a:t>Gesamt–Stickstoff </a:t>
            </a:r>
            <a:r>
              <a:rPr lang="de-DE" sz="1600" dirty="0" smtClean="0"/>
              <a:t>(TN) </a:t>
            </a:r>
            <a:br>
              <a:rPr lang="de-DE" sz="1600" dirty="0" smtClean="0"/>
            </a:br>
            <a:r>
              <a:rPr lang="de-DE" sz="1600" dirty="0" smtClean="0"/>
              <a:t>und Gesamt–Phosphor (TP)</a:t>
            </a:r>
          </a:p>
          <a:p>
            <a:pPr>
              <a:spcAft>
                <a:spcPts val="600"/>
              </a:spcAft>
            </a:pPr>
            <a:endParaRPr lang="de-DE" sz="1600" dirty="0" smtClean="0"/>
          </a:p>
          <a:p>
            <a:pPr>
              <a:spcAft>
                <a:spcPts val="600"/>
              </a:spcAft>
            </a:pPr>
            <a:r>
              <a:rPr lang="de-DE" sz="1600" u="sng" dirty="0" smtClean="0"/>
              <a:t>Datengrundlage: </a:t>
            </a:r>
            <a:r>
              <a:rPr lang="de-DE" sz="1600" dirty="0" smtClean="0"/>
              <a:t>Ergebnisse aus der </a:t>
            </a:r>
            <a:r>
              <a:rPr lang="de-DE" sz="1600" b="1" dirty="0" smtClean="0"/>
              <a:t>landesweiten Nährstoffmodellierung </a:t>
            </a:r>
            <a:r>
              <a:rPr lang="de-DE" sz="1600" dirty="0" smtClean="0"/>
              <a:t>für jeden Wasserkörper und Nährstoffmessungen an 400 </a:t>
            </a:r>
            <a:r>
              <a:rPr lang="de-DE" sz="1600" b="1" dirty="0" smtClean="0"/>
              <a:t>Messstellen</a:t>
            </a:r>
            <a:r>
              <a:rPr lang="de-DE" sz="1600" dirty="0" smtClean="0"/>
              <a:t>. Punktuelle Belastungen durch Kommunale Kläranlagen (KKA ) und urbanen Systemen (uS) aus dem Monitoring\Untersuchung „</a:t>
            </a:r>
            <a:r>
              <a:rPr lang="de-DE" sz="1600" b="1" dirty="0" smtClean="0"/>
              <a:t>Signifikanzen aus Kläranlageneinleitungen“. </a:t>
            </a:r>
          </a:p>
          <a:p>
            <a:pPr>
              <a:spcAft>
                <a:spcPts val="600"/>
              </a:spcAft>
            </a:pPr>
            <a:endParaRPr lang="de-DE" sz="1600" b="1" dirty="0">
              <a:latin typeface="Arial" charset="0"/>
            </a:endParaRPr>
          </a:p>
        </p:txBody>
      </p:sp>
      <p:sp>
        <p:nvSpPr>
          <p:cNvPr id="10" name="Inhaltsplatzhalter 2"/>
          <p:cNvSpPr txBox="1">
            <a:spLocks/>
          </p:cNvSpPr>
          <p:nvPr/>
        </p:nvSpPr>
        <p:spPr bwMode="auto">
          <a:xfrm>
            <a:off x="431540" y="912318"/>
            <a:ext cx="8677212" cy="3606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ct val="0"/>
              </a:spcBef>
              <a:spcAft>
                <a:spcPct val="0"/>
              </a:spcAft>
              <a:buClrTx/>
              <a:buSzTx/>
              <a:buNone/>
              <a:defRPr/>
            </a:pPr>
            <a:r>
              <a:rPr lang="de-DE" sz="1800" b="1" dirty="0" smtClean="0">
                <a:solidFill>
                  <a:srgbClr val="0070C0"/>
                </a:solidFill>
                <a:cs typeface="Arial" panose="020B0604020202020204" pitchFamily="34" charset="0"/>
              </a:rPr>
              <a:t>Handlungsfeld – Reduzierung Nährstoffeinträge in Oberflächengewässer</a:t>
            </a:r>
            <a:endParaRPr lang="de-DE" altLang="de-DE" sz="1800" b="1" dirty="0">
              <a:solidFill>
                <a:srgbClr val="0070C0"/>
              </a:solidFill>
              <a:cs typeface="Arial" panose="020B0604020202020204" pitchFamily="34" charset="0"/>
            </a:endParaRPr>
          </a:p>
          <a:p>
            <a:pPr>
              <a:buFontTx/>
              <a:buChar char="-"/>
              <a:defRPr/>
            </a:pPr>
            <a:endParaRPr lang="de-DE" altLang="de-DE" sz="1600" dirty="0" smtClean="0"/>
          </a:p>
        </p:txBody>
      </p:sp>
      <p:sp>
        <p:nvSpPr>
          <p:cNvPr id="7" name="Textfeld 11"/>
          <p:cNvSpPr txBox="1">
            <a:spLocks noChangeArrowheads="1"/>
          </p:cNvSpPr>
          <p:nvPr/>
        </p:nvSpPr>
        <p:spPr bwMode="auto">
          <a:xfrm>
            <a:off x="495317" y="4024131"/>
            <a:ext cx="8549658" cy="1815882"/>
          </a:xfrm>
          <a:prstGeom prst="rect">
            <a:avLst/>
          </a:prstGeom>
          <a:solidFill>
            <a:srgbClr val="C6D9F1"/>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de-DE" sz="1600" dirty="0">
                <a:latin typeface="Arial" charset="0"/>
              </a:rPr>
              <a:t>Zum Schutz der </a:t>
            </a:r>
            <a:r>
              <a:rPr lang="de-DE" sz="1600" b="1" dirty="0">
                <a:latin typeface="Arial" charset="0"/>
              </a:rPr>
              <a:t>Küsten- , Meeres- und Binnengewässer </a:t>
            </a:r>
            <a:r>
              <a:rPr lang="de-DE" sz="1600" dirty="0" smtClean="0">
                <a:latin typeface="Arial" charset="0"/>
              </a:rPr>
              <a:t>sind bzgl</a:t>
            </a:r>
            <a:r>
              <a:rPr lang="de-DE" sz="1600" dirty="0">
                <a:latin typeface="Arial" charset="0"/>
              </a:rPr>
              <a:t>. einer  Nährstoffanreicherung und der damit verbunden Eutrophierung (verstärktes Algen und Wasserpflanzenwachstum) </a:t>
            </a:r>
            <a:r>
              <a:rPr lang="de-DE" sz="1600" dirty="0" smtClean="0">
                <a:latin typeface="Arial" charset="0"/>
              </a:rPr>
              <a:t>Zielwerte</a:t>
            </a:r>
            <a:r>
              <a:rPr lang="de-DE" sz="1600" b="1" dirty="0" smtClean="0">
                <a:latin typeface="Arial" charset="0"/>
              </a:rPr>
              <a:t> </a:t>
            </a:r>
            <a:r>
              <a:rPr lang="de-DE" sz="1600" dirty="0" smtClean="0">
                <a:latin typeface="Arial" charset="0"/>
              </a:rPr>
              <a:t>gemäß </a:t>
            </a:r>
            <a:r>
              <a:rPr lang="de-DE" sz="1600" dirty="0">
                <a:latin typeface="Arial" charset="0"/>
              </a:rPr>
              <a:t>der </a:t>
            </a:r>
            <a:r>
              <a:rPr lang="de-DE" sz="1600" dirty="0" smtClean="0">
                <a:latin typeface="Arial" charset="0"/>
              </a:rPr>
              <a:t>OGewV (Juni 2016) </a:t>
            </a:r>
            <a:r>
              <a:rPr lang="de-DE" sz="1600" dirty="0">
                <a:latin typeface="Arial" charset="0"/>
              </a:rPr>
              <a:t>festgelegt worden</a:t>
            </a:r>
            <a:r>
              <a:rPr lang="de-DE" sz="1600" dirty="0" smtClean="0">
                <a:latin typeface="Arial" charset="0"/>
              </a:rPr>
              <a:t>:</a:t>
            </a:r>
          </a:p>
          <a:p>
            <a:endParaRPr lang="de-DE" sz="1600" b="1" dirty="0" smtClean="0">
              <a:latin typeface="Arial" charset="0"/>
            </a:endParaRPr>
          </a:p>
          <a:p>
            <a:r>
              <a:rPr lang="de-DE" sz="1600" b="1" dirty="0" smtClean="0">
                <a:latin typeface="Arial" charset="0"/>
              </a:rPr>
              <a:t>Zielwert: </a:t>
            </a:r>
            <a:r>
              <a:rPr lang="de-DE" sz="1600" dirty="0" smtClean="0">
                <a:latin typeface="Arial" charset="0"/>
              </a:rPr>
              <a:t>Übertragung </a:t>
            </a:r>
            <a:r>
              <a:rPr lang="de-DE" sz="1600" dirty="0">
                <a:latin typeface="Arial" charset="0"/>
              </a:rPr>
              <a:t>des Bewirtschaftungsziels für </a:t>
            </a:r>
            <a:r>
              <a:rPr lang="de-DE" sz="1600" dirty="0" smtClean="0">
                <a:latin typeface="Arial" charset="0"/>
              </a:rPr>
              <a:t>Küstengewässer von </a:t>
            </a:r>
            <a:r>
              <a:rPr lang="de-DE" sz="1600" dirty="0">
                <a:latin typeface="Arial" charset="0"/>
              </a:rPr>
              <a:t>2,8 mg </a:t>
            </a:r>
            <a:r>
              <a:rPr lang="de-DE" sz="1600" dirty="0" smtClean="0">
                <a:latin typeface="Arial" charset="0"/>
              </a:rPr>
              <a:t>/</a:t>
            </a:r>
            <a:r>
              <a:rPr lang="de-DE" sz="1600" dirty="0">
                <a:latin typeface="Arial" charset="0"/>
              </a:rPr>
              <a:t>l  </a:t>
            </a:r>
            <a:r>
              <a:rPr lang="de-DE" sz="1600" dirty="0" err="1">
                <a:latin typeface="Arial" charset="0"/>
              </a:rPr>
              <a:t>TNauf</a:t>
            </a:r>
            <a:r>
              <a:rPr lang="de-DE" sz="1600" dirty="0">
                <a:latin typeface="Arial" charset="0"/>
              </a:rPr>
              <a:t> die Gewässer des </a:t>
            </a:r>
            <a:r>
              <a:rPr lang="de-DE" sz="1600" dirty="0" smtClean="0">
                <a:latin typeface="Arial" charset="0"/>
              </a:rPr>
              <a:t>Binnenlandes und für TP, je </a:t>
            </a:r>
            <a:r>
              <a:rPr lang="de-DE" sz="1600" dirty="0">
                <a:latin typeface="Arial" charset="0"/>
              </a:rPr>
              <a:t>nach </a:t>
            </a:r>
            <a:r>
              <a:rPr lang="de-DE" sz="1600" dirty="0" smtClean="0">
                <a:latin typeface="Arial" charset="0"/>
              </a:rPr>
              <a:t>Gewässertyp </a:t>
            </a:r>
            <a:r>
              <a:rPr lang="de-DE" sz="1600" dirty="0">
                <a:latin typeface="Arial" charset="0"/>
              </a:rPr>
              <a:t>0,1 mg/l bis 0,3 </a:t>
            </a:r>
            <a:r>
              <a:rPr lang="de-DE" sz="1600" dirty="0" smtClean="0">
                <a:latin typeface="Arial" charset="0"/>
              </a:rPr>
              <a:t>mg/l. </a:t>
            </a:r>
            <a:endParaRPr lang="de-DE" sz="1600" dirty="0">
              <a:latin typeface="Arial" charset="0"/>
            </a:endParaRPr>
          </a:p>
          <a:p>
            <a:pPr>
              <a:spcAft>
                <a:spcPts val="600"/>
              </a:spcAft>
            </a:pPr>
            <a:endParaRPr lang="de-DE" sz="1600" dirty="0"/>
          </a:p>
        </p:txBody>
      </p:sp>
    </p:spTree>
    <p:extLst>
      <p:ext uri="{BB962C8B-B14F-4D97-AF65-F5344CB8AC3E}">
        <p14:creationId xmlns:p14="http://schemas.microsoft.com/office/powerpoint/2010/main" val="756179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November 2020</a:t>
            </a:r>
            <a:endParaRPr lang="de-DE" dirty="0"/>
          </a:p>
        </p:txBody>
      </p:sp>
      <p:sp>
        <p:nvSpPr>
          <p:cNvPr id="3" name="Fußzeilenplatzhalter 2"/>
          <p:cNvSpPr>
            <a:spLocks noGrp="1"/>
          </p:cNvSpPr>
          <p:nvPr>
            <p:ph type="ftr" sz="quarter" idx="11"/>
          </p:nvPr>
        </p:nvSpPr>
        <p:spPr/>
        <p:txBody>
          <a:bodyPr/>
          <a:lstStyle/>
          <a:p>
            <a:r>
              <a:rPr lang="de-DE" dirty="0"/>
              <a:t>Maßnahmenprogramm 2021</a:t>
            </a:r>
          </a:p>
        </p:txBody>
      </p:sp>
      <p:sp>
        <p:nvSpPr>
          <p:cNvPr id="4" name="Foliennummernplatzhalter 3"/>
          <p:cNvSpPr>
            <a:spLocks noGrp="1"/>
          </p:cNvSpPr>
          <p:nvPr>
            <p:ph type="sldNum" sz="quarter" idx="12"/>
          </p:nvPr>
        </p:nvSpPr>
        <p:spPr/>
        <p:txBody>
          <a:bodyPr/>
          <a:lstStyle/>
          <a:p>
            <a:fld id="{9980FAF4-0159-4158-BE27-BDA64F64A676}" type="slidenum">
              <a:rPr lang="de-DE" smtClean="0"/>
              <a:t>8</a:t>
            </a:fld>
            <a:endParaRPr lang="de-DE"/>
          </a:p>
        </p:txBody>
      </p:sp>
      <p:sp>
        <p:nvSpPr>
          <p:cNvPr id="9" name="Textfeld 8"/>
          <p:cNvSpPr txBox="1"/>
          <p:nvPr/>
        </p:nvSpPr>
        <p:spPr>
          <a:xfrm>
            <a:off x="395282" y="1339956"/>
            <a:ext cx="8749727" cy="338554"/>
          </a:xfrm>
          <a:prstGeom prst="rect">
            <a:avLst/>
          </a:prstGeom>
          <a:solidFill>
            <a:schemeClr val="bg1">
              <a:lumMod val="95000"/>
            </a:schemeClr>
          </a:solidFill>
        </p:spPr>
        <p:txBody>
          <a:bodyPr wrap="square">
            <a:spAutoFit/>
          </a:bodyPr>
          <a:lstStyle/>
          <a:p>
            <a:r>
              <a:rPr lang="de-DE" sz="1600" dirty="0"/>
              <a:t>Überblick zu den Messstellen in Fließgewässer bezüglich Überschreitung der </a:t>
            </a:r>
            <a:r>
              <a:rPr lang="de-DE" sz="1600" dirty="0" smtClean="0"/>
              <a:t>Zielwerte</a:t>
            </a:r>
            <a:endParaRPr lang="de-DE" sz="1600" dirty="0"/>
          </a:p>
        </p:txBody>
      </p:sp>
      <p:sp>
        <p:nvSpPr>
          <p:cNvPr id="7" name="Inhaltsplatzhalter 2"/>
          <p:cNvSpPr txBox="1">
            <a:spLocks/>
          </p:cNvSpPr>
          <p:nvPr/>
        </p:nvSpPr>
        <p:spPr bwMode="auto">
          <a:xfrm>
            <a:off x="431540" y="912318"/>
            <a:ext cx="8677212" cy="3606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ct val="0"/>
              </a:spcBef>
              <a:spcAft>
                <a:spcPct val="0"/>
              </a:spcAft>
              <a:buClrTx/>
              <a:buSzTx/>
              <a:buNone/>
              <a:defRPr/>
            </a:pPr>
            <a:r>
              <a:rPr lang="de-DE" sz="1800" b="1" dirty="0" smtClean="0">
                <a:solidFill>
                  <a:srgbClr val="0070C0"/>
                </a:solidFill>
                <a:cs typeface="Arial" panose="020B0604020202020204" pitchFamily="34" charset="0"/>
              </a:rPr>
              <a:t>Handlungsfeld – Reduzierung Nährstoffeinträge in Oberflächengewässer</a:t>
            </a:r>
            <a:endParaRPr lang="de-DE" altLang="de-DE" sz="1800" b="1" dirty="0">
              <a:solidFill>
                <a:srgbClr val="0070C0"/>
              </a:solidFill>
              <a:cs typeface="Arial" panose="020B0604020202020204" pitchFamily="34" charset="0"/>
            </a:endParaRPr>
          </a:p>
          <a:p>
            <a:pPr>
              <a:buFontTx/>
              <a:buChar char="-"/>
              <a:defRPr/>
            </a:pPr>
            <a:endParaRPr lang="de-DE" altLang="de-DE" sz="1600" dirty="0" smtClean="0"/>
          </a:p>
        </p:txBody>
      </p:sp>
      <p:pic>
        <p:nvPicPr>
          <p:cNvPr id="1026" name="Picture 2" descr="Gesamt-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8252" y="1808820"/>
            <a:ext cx="2330335" cy="263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Gesamt-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1808820"/>
            <a:ext cx="2338292" cy="263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p:cNvSpPr txBox="1"/>
          <p:nvPr/>
        </p:nvSpPr>
        <p:spPr>
          <a:xfrm>
            <a:off x="359025" y="4545124"/>
            <a:ext cx="8749727" cy="1815882"/>
          </a:xfrm>
          <a:prstGeom prst="rect">
            <a:avLst/>
          </a:prstGeom>
          <a:solidFill>
            <a:schemeClr val="bg1">
              <a:lumMod val="95000"/>
            </a:schemeClr>
          </a:solidFill>
        </p:spPr>
        <p:txBody>
          <a:bodyPr wrap="square">
            <a:spAutoFit/>
          </a:bodyPr>
          <a:lstStyle/>
          <a:p>
            <a:pPr marL="285750" indent="-285750">
              <a:buFont typeface="Wingdings" panose="05000000000000000000" pitchFamily="2" charset="2"/>
              <a:buChar char="§"/>
            </a:pPr>
            <a:r>
              <a:rPr lang="de-DE" sz="1600" dirty="0" smtClean="0"/>
              <a:t>1.033 Fließgewässerwasserkörper weisen eine </a:t>
            </a:r>
            <a:r>
              <a:rPr lang="de-DE" sz="1600" dirty="0"/>
              <a:t>Überschreitung des Zielwertes von 2,8 mg/l </a:t>
            </a:r>
            <a:r>
              <a:rPr lang="de-DE" sz="1600" dirty="0" smtClean="0">
                <a:latin typeface="Arial" charset="0"/>
              </a:rPr>
              <a:t>TN </a:t>
            </a:r>
            <a:r>
              <a:rPr lang="de-DE" sz="1600" dirty="0" smtClean="0"/>
              <a:t>auf</a:t>
            </a:r>
            <a:r>
              <a:rPr lang="de-DE" sz="1600" dirty="0"/>
              <a:t>, insgesamt sind 30.500 t </a:t>
            </a:r>
            <a:r>
              <a:rPr lang="de-DE" sz="1600" dirty="0" smtClean="0"/>
              <a:t>TN aus diffusen </a:t>
            </a:r>
            <a:r>
              <a:rPr lang="de-DE" sz="1600" dirty="0"/>
              <a:t>Quellen in </a:t>
            </a:r>
            <a:r>
              <a:rPr lang="de-DE" sz="1600" dirty="0" smtClean="0"/>
              <a:t>NI zu </a:t>
            </a:r>
            <a:r>
              <a:rPr lang="de-DE" sz="1600" dirty="0"/>
              <a:t>reduzieren. </a:t>
            </a:r>
            <a:endParaRPr lang="de-DE" sz="1600" dirty="0" smtClean="0"/>
          </a:p>
          <a:p>
            <a:pPr marL="285750" indent="-285750">
              <a:buFont typeface="Wingdings" panose="05000000000000000000" pitchFamily="2" charset="2"/>
              <a:buChar char="§"/>
            </a:pPr>
            <a:r>
              <a:rPr lang="de-DE" sz="1600" dirty="0" smtClean="0"/>
              <a:t>37 </a:t>
            </a:r>
            <a:r>
              <a:rPr lang="de-DE" sz="1600" dirty="0"/>
              <a:t>Wasserkörper </a:t>
            </a:r>
            <a:r>
              <a:rPr lang="de-DE" sz="1600" dirty="0" smtClean="0"/>
              <a:t>zeigen einen </a:t>
            </a:r>
            <a:r>
              <a:rPr lang="de-DE" sz="1600" dirty="0"/>
              <a:t>Minderungsbedarf an TN aus Punktquellen oder urbanen Systemen auf. </a:t>
            </a:r>
            <a:endParaRPr lang="de-DE" sz="1600" dirty="0" smtClean="0"/>
          </a:p>
          <a:p>
            <a:pPr marL="285750" indent="-285750">
              <a:buFont typeface="Wingdings" panose="05000000000000000000" pitchFamily="2" charset="2"/>
              <a:buChar char="§"/>
            </a:pPr>
            <a:r>
              <a:rPr lang="de-DE" sz="1600" dirty="0"/>
              <a:t>Von den 1.540 </a:t>
            </a:r>
            <a:r>
              <a:rPr lang="de-DE" sz="1600" dirty="0" smtClean="0"/>
              <a:t>Fließgewässerwasserkörpern </a:t>
            </a:r>
            <a:r>
              <a:rPr lang="de-DE" sz="1600" dirty="0"/>
              <a:t>weisen nach Durchführung der Defizitanalyse 890 Wasserkörper einen Minderungsbedarf (Soll-Ist-Vergleich), </a:t>
            </a:r>
            <a:r>
              <a:rPr lang="de-DE" sz="1600" dirty="0" smtClean="0"/>
              <a:t>in </a:t>
            </a:r>
            <a:r>
              <a:rPr lang="de-DE" sz="1600" dirty="0"/>
              <a:t>Bezug auf TP von insgesamt rund 1.570 t auf. </a:t>
            </a:r>
          </a:p>
        </p:txBody>
      </p:sp>
    </p:spTree>
    <p:extLst>
      <p:ext uri="{BB962C8B-B14F-4D97-AF65-F5344CB8AC3E}">
        <p14:creationId xmlns:p14="http://schemas.microsoft.com/office/powerpoint/2010/main" val="1764854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November 2020</a:t>
            </a:r>
            <a:endParaRPr lang="de-DE" dirty="0"/>
          </a:p>
        </p:txBody>
      </p:sp>
      <p:sp>
        <p:nvSpPr>
          <p:cNvPr id="3" name="Fußzeilenplatzhalter 2"/>
          <p:cNvSpPr>
            <a:spLocks noGrp="1"/>
          </p:cNvSpPr>
          <p:nvPr>
            <p:ph type="ftr" sz="quarter" idx="11"/>
          </p:nvPr>
        </p:nvSpPr>
        <p:spPr/>
        <p:txBody>
          <a:bodyPr/>
          <a:lstStyle/>
          <a:p>
            <a:r>
              <a:rPr lang="de-DE" dirty="0"/>
              <a:t>Maßnahmenprogramm 2021</a:t>
            </a:r>
          </a:p>
        </p:txBody>
      </p:sp>
      <p:sp>
        <p:nvSpPr>
          <p:cNvPr id="4" name="Foliennummernplatzhalter 3"/>
          <p:cNvSpPr>
            <a:spLocks noGrp="1"/>
          </p:cNvSpPr>
          <p:nvPr>
            <p:ph type="sldNum" sz="quarter" idx="12"/>
          </p:nvPr>
        </p:nvSpPr>
        <p:spPr/>
        <p:txBody>
          <a:bodyPr/>
          <a:lstStyle/>
          <a:p>
            <a:fld id="{9980FAF4-0159-4158-BE27-BDA64F64A676}" type="slidenum">
              <a:rPr lang="de-DE" smtClean="0"/>
              <a:t>9</a:t>
            </a:fld>
            <a:endParaRPr lang="de-DE"/>
          </a:p>
        </p:txBody>
      </p:sp>
      <p:sp>
        <p:nvSpPr>
          <p:cNvPr id="9" name="Textfeld 8"/>
          <p:cNvSpPr txBox="1"/>
          <p:nvPr/>
        </p:nvSpPr>
        <p:spPr>
          <a:xfrm>
            <a:off x="431540" y="1509752"/>
            <a:ext cx="8641715" cy="1631216"/>
          </a:xfrm>
          <a:prstGeom prst="rect">
            <a:avLst/>
          </a:prstGeom>
          <a:solidFill>
            <a:schemeClr val="bg1">
              <a:lumMod val="95000"/>
            </a:schemeClr>
          </a:solidFill>
        </p:spPr>
        <p:txBody>
          <a:bodyPr wrap="square">
            <a:spAutoFit/>
          </a:bodyPr>
          <a:lstStyle/>
          <a:p>
            <a:r>
              <a:rPr lang="de-DE" sz="1600" dirty="0" smtClean="0"/>
              <a:t>Zur Reduzierung </a:t>
            </a:r>
            <a:r>
              <a:rPr lang="de-DE" sz="1600" dirty="0"/>
              <a:t>der diffusen Einträge aus der </a:t>
            </a:r>
            <a:r>
              <a:rPr lang="de-DE" sz="1600" b="1" dirty="0">
                <a:solidFill>
                  <a:srgbClr val="00B050"/>
                </a:solidFill>
              </a:rPr>
              <a:t>Landwirtschaft</a:t>
            </a:r>
            <a:r>
              <a:rPr lang="de-DE" sz="1600" dirty="0"/>
              <a:t> steht die Aktualisierung der </a:t>
            </a:r>
            <a:r>
              <a:rPr lang="de-DE" sz="1600" u="sng" dirty="0"/>
              <a:t>DüV</a:t>
            </a:r>
            <a:r>
              <a:rPr lang="de-DE" sz="1600" dirty="0"/>
              <a:t> und die Neufassung der sogenannten phosphat- und nitratsensiblen Gebiete mit Bewirtschaftungsauflagen, sowie </a:t>
            </a:r>
            <a:r>
              <a:rPr lang="de-DE" sz="1600" dirty="0" smtClean="0"/>
              <a:t>mit der Umsetzung </a:t>
            </a:r>
            <a:r>
              <a:rPr lang="de-DE" sz="1600" dirty="0"/>
              <a:t>des sogenannten </a:t>
            </a:r>
            <a:r>
              <a:rPr lang="de-DE" sz="1600" u="sng" dirty="0" smtClean="0"/>
              <a:t>„Niedersächsischen Weges“</a:t>
            </a:r>
            <a:r>
              <a:rPr lang="de-DE" sz="1600" dirty="0" smtClean="0"/>
              <a:t> (Änderungen </a:t>
            </a:r>
            <a:r>
              <a:rPr lang="de-DE" sz="1600" dirty="0"/>
              <a:t>zu den Gewässerrandstreifen im </a:t>
            </a:r>
            <a:r>
              <a:rPr lang="de-DE" sz="1600" dirty="0" smtClean="0"/>
              <a:t>NWG) </a:t>
            </a:r>
            <a:r>
              <a:rPr lang="de-DE" sz="1600" dirty="0"/>
              <a:t>als </a:t>
            </a:r>
            <a:r>
              <a:rPr lang="de-DE" sz="1600" b="1" dirty="0"/>
              <a:t>grundlegende </a:t>
            </a:r>
            <a:r>
              <a:rPr lang="de-DE" sz="1600" b="1" dirty="0" smtClean="0"/>
              <a:t>Maßnahmen</a:t>
            </a:r>
            <a:r>
              <a:rPr lang="de-DE" sz="1600" b="1" dirty="0" smtClean="0">
                <a:solidFill>
                  <a:srgbClr val="0070C0"/>
                </a:solidFill>
              </a:rPr>
              <a:t> </a:t>
            </a:r>
            <a:r>
              <a:rPr lang="de-DE" sz="1600" dirty="0" smtClean="0"/>
              <a:t>zur Verfügung sowie </a:t>
            </a:r>
            <a:r>
              <a:rPr lang="de-DE" sz="1600" b="1" dirty="0" smtClean="0"/>
              <a:t>ergänzende </a:t>
            </a:r>
            <a:r>
              <a:rPr lang="de-DE" sz="1600" b="1" dirty="0"/>
              <a:t>Maßnahmen </a:t>
            </a:r>
            <a:r>
              <a:rPr lang="de-DE" sz="1600" dirty="0"/>
              <a:t>wie Beratungsmaßnahmen </a:t>
            </a:r>
            <a:r>
              <a:rPr lang="de-DE" sz="1600" dirty="0" smtClean="0"/>
              <a:t>„Gewässerschutzberatung EG-WRRL“ </a:t>
            </a:r>
            <a:r>
              <a:rPr lang="de-DE" sz="1600" dirty="0"/>
              <a:t>sowie Agrarumwelt- und </a:t>
            </a:r>
            <a:r>
              <a:rPr lang="de-DE" sz="1600" dirty="0" smtClean="0"/>
              <a:t>Klimamaßnahmen</a:t>
            </a:r>
            <a:r>
              <a:rPr lang="de-DE" dirty="0" smtClean="0"/>
              <a:t>.</a:t>
            </a:r>
            <a:endParaRPr lang="de-DE" sz="1600" dirty="0"/>
          </a:p>
        </p:txBody>
      </p:sp>
      <p:sp>
        <p:nvSpPr>
          <p:cNvPr id="7" name="Inhaltsplatzhalter 2"/>
          <p:cNvSpPr txBox="1">
            <a:spLocks/>
          </p:cNvSpPr>
          <p:nvPr/>
        </p:nvSpPr>
        <p:spPr bwMode="auto">
          <a:xfrm>
            <a:off x="431540" y="912318"/>
            <a:ext cx="8677212" cy="3606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spcBef>
                <a:spcPct val="0"/>
              </a:spcBef>
              <a:spcAft>
                <a:spcPct val="0"/>
              </a:spcAft>
              <a:buClrTx/>
              <a:buSzTx/>
              <a:buNone/>
              <a:defRPr/>
            </a:pPr>
            <a:r>
              <a:rPr lang="de-DE" sz="1800" b="1" dirty="0" smtClean="0">
                <a:solidFill>
                  <a:srgbClr val="0070C0"/>
                </a:solidFill>
                <a:cs typeface="Arial" panose="020B0604020202020204" pitchFamily="34" charset="0"/>
              </a:rPr>
              <a:t>Handlungsfeld – Reduzierung Nährstoffeinträge Landwirtschaft</a:t>
            </a:r>
            <a:endParaRPr lang="de-DE" altLang="de-DE" sz="1800" b="1" dirty="0">
              <a:solidFill>
                <a:srgbClr val="0070C0"/>
              </a:solidFill>
              <a:cs typeface="Arial" panose="020B0604020202020204" pitchFamily="34" charset="0"/>
            </a:endParaRPr>
          </a:p>
          <a:p>
            <a:pPr>
              <a:buFontTx/>
              <a:buChar char="-"/>
              <a:defRPr/>
            </a:pPr>
            <a:endParaRPr lang="de-DE" altLang="de-DE" sz="1600" dirty="0" smtClean="0"/>
          </a:p>
        </p:txBody>
      </p:sp>
      <p:sp>
        <p:nvSpPr>
          <p:cNvPr id="10" name="Textfeld 11"/>
          <p:cNvSpPr txBox="1">
            <a:spLocks noChangeArrowheads="1"/>
          </p:cNvSpPr>
          <p:nvPr/>
        </p:nvSpPr>
        <p:spPr bwMode="auto">
          <a:xfrm>
            <a:off x="449289" y="4869160"/>
            <a:ext cx="8641714" cy="830997"/>
          </a:xfrm>
          <a:prstGeom prst="rect">
            <a:avLst/>
          </a:prstGeom>
          <a:solidFill>
            <a:srgbClr val="C6D9F1"/>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de-DE" sz="1600" b="1" dirty="0" smtClean="0"/>
              <a:t>Zeitrahmen: </a:t>
            </a:r>
            <a:r>
              <a:rPr lang="de-DE" sz="1600" dirty="0" smtClean="0"/>
              <a:t>Durch </a:t>
            </a:r>
            <a:r>
              <a:rPr lang="de-DE" sz="1600" dirty="0"/>
              <a:t>die Umsetzung </a:t>
            </a:r>
            <a:r>
              <a:rPr lang="de-DE" sz="1600" dirty="0" smtClean="0"/>
              <a:t>der genannten Maßnahmen </a:t>
            </a:r>
            <a:r>
              <a:rPr lang="de-DE" sz="1600" dirty="0"/>
              <a:t>wird davon ausgegangen, dass bis </a:t>
            </a:r>
            <a:r>
              <a:rPr lang="de-DE" sz="1600" b="1" dirty="0"/>
              <a:t>2027</a:t>
            </a:r>
            <a:r>
              <a:rPr lang="de-DE" sz="1600" dirty="0"/>
              <a:t> die Emissionen und damit auch die Frachten auf das erforderliche bzw. erlaubte Maß reduziert </a:t>
            </a:r>
            <a:r>
              <a:rPr lang="de-DE" sz="1600" dirty="0" smtClean="0"/>
              <a:t>werden. </a:t>
            </a:r>
            <a:endParaRPr lang="de-DE" sz="1600" dirty="0"/>
          </a:p>
        </p:txBody>
      </p:sp>
      <p:graphicFrame>
        <p:nvGraphicFramePr>
          <p:cNvPr id="13" name="Tabelle 12"/>
          <p:cNvGraphicFramePr>
            <a:graphicFrameLocks noGrp="1"/>
          </p:cNvGraphicFramePr>
          <p:nvPr>
            <p:extLst>
              <p:ext uri="{D42A27DB-BD31-4B8C-83A1-F6EECF244321}">
                <p14:modId xmlns:p14="http://schemas.microsoft.com/office/powerpoint/2010/main" val="2882903290"/>
              </p:ext>
            </p:extLst>
          </p:nvPr>
        </p:nvGraphicFramePr>
        <p:xfrm>
          <a:off x="431540" y="3365135"/>
          <a:ext cx="8641714" cy="1207988"/>
        </p:xfrm>
        <a:graphic>
          <a:graphicData uri="http://schemas.openxmlformats.org/drawingml/2006/table">
            <a:tbl>
              <a:tblPr firstRow="1" bandRow="1">
                <a:tableStyleId>{5C22544A-7EE6-4342-B048-85BDC9FD1C3A}</a:tableStyleId>
              </a:tblPr>
              <a:tblGrid>
                <a:gridCol w="4320857">
                  <a:extLst>
                    <a:ext uri="{9D8B030D-6E8A-4147-A177-3AD203B41FA5}">
                      <a16:colId xmlns:a16="http://schemas.microsoft.com/office/drawing/2014/main" val="2187666036"/>
                    </a:ext>
                  </a:extLst>
                </a:gridCol>
                <a:gridCol w="4320857">
                  <a:extLst>
                    <a:ext uri="{9D8B030D-6E8A-4147-A177-3AD203B41FA5}">
                      <a16:colId xmlns:a16="http://schemas.microsoft.com/office/drawing/2014/main" val="204544565"/>
                    </a:ext>
                  </a:extLst>
                </a:gridCol>
              </a:tblGrid>
              <a:tr h="279420">
                <a:tc>
                  <a:txBody>
                    <a:bodyPr/>
                    <a:lstStyle/>
                    <a:p>
                      <a:pPr algn="ctr"/>
                      <a:r>
                        <a:rPr lang="de-DE" sz="1600" dirty="0" smtClean="0">
                          <a:solidFill>
                            <a:schemeClr val="bg1"/>
                          </a:solidFill>
                        </a:rPr>
                        <a:t>Gewässerschutzberatung EG-WRRL</a:t>
                      </a:r>
                      <a:endParaRPr lang="de-DE" sz="1600" dirty="0">
                        <a:solidFill>
                          <a:schemeClr val="bg1"/>
                        </a:solidFill>
                      </a:endParaRPr>
                    </a:p>
                  </a:txBody>
                  <a:tcPr>
                    <a:solidFill>
                      <a:srgbClr val="00B050"/>
                    </a:solidFill>
                  </a:tcPr>
                </a:tc>
                <a:tc>
                  <a:txBody>
                    <a:bodyPr/>
                    <a:lstStyle/>
                    <a:p>
                      <a:pPr algn="ctr"/>
                      <a:r>
                        <a:rPr lang="de-DE" sz="1600" b="1" kern="1200" dirty="0" smtClean="0">
                          <a:solidFill>
                            <a:schemeClr val="bg1"/>
                          </a:solidFill>
                          <a:latin typeface="+mn-lt"/>
                          <a:ea typeface="+mn-ea"/>
                          <a:cs typeface="+mn-cs"/>
                        </a:rPr>
                        <a:t>Agrarumwelt- u. Klimamaßnahmen</a:t>
                      </a:r>
                      <a:endParaRPr lang="de-DE" sz="1600" b="1" kern="1200" dirty="0">
                        <a:solidFill>
                          <a:schemeClr val="bg1"/>
                        </a:solidFill>
                        <a:latin typeface="+mn-lt"/>
                        <a:ea typeface="+mn-ea"/>
                        <a:cs typeface="+mn-cs"/>
                      </a:endParaRPr>
                    </a:p>
                  </a:txBody>
                  <a:tcPr>
                    <a:solidFill>
                      <a:srgbClr val="00B050"/>
                    </a:solidFill>
                  </a:tcPr>
                </a:tc>
                <a:extLst>
                  <a:ext uri="{0D108BD9-81ED-4DB2-BD59-A6C34878D82A}">
                    <a16:rowId xmlns:a16="http://schemas.microsoft.com/office/drawing/2014/main" val="2017323834"/>
                  </a:ext>
                </a:extLst>
              </a:tr>
              <a:tr h="872708">
                <a:tc>
                  <a:txBody>
                    <a:bodyPr/>
                    <a:lstStyle/>
                    <a:p>
                      <a:pPr>
                        <a:spcBef>
                          <a:spcPct val="50000"/>
                        </a:spcBef>
                      </a:pPr>
                      <a:r>
                        <a:rPr lang="de-DE" altLang="de-DE" sz="1600" dirty="0" smtClean="0">
                          <a:solidFill>
                            <a:schemeClr val="tx1"/>
                          </a:solidFill>
                        </a:rPr>
                        <a:t>u.a. Beratungs- und Schulungsangebote für Land- und Forstwirte</a:t>
                      </a:r>
                      <a:endParaRPr lang="de-DE" sz="1600" dirty="0">
                        <a:solidFill>
                          <a:schemeClr val="tx1"/>
                        </a:solidFill>
                      </a:endParaRPr>
                    </a:p>
                  </a:txBody>
                  <a:tcPr>
                    <a:solidFill>
                      <a:srgbClr val="CCFF99"/>
                    </a:solidFill>
                  </a:tcPr>
                </a:tc>
                <a:tc>
                  <a:txBody>
                    <a:bodyPr/>
                    <a:lstStyle/>
                    <a:p>
                      <a:pPr marL="285750" indent="-285750">
                        <a:buFont typeface="Arial" panose="020B0604020202020204" pitchFamily="34" charset="0"/>
                        <a:buChar char="•"/>
                      </a:pPr>
                      <a:r>
                        <a:rPr lang="de-DE" sz="1600" kern="1200" dirty="0" smtClean="0">
                          <a:solidFill>
                            <a:schemeClr val="tx1"/>
                          </a:solidFill>
                          <a:latin typeface="+mn-lt"/>
                          <a:ea typeface="+mn-ea"/>
                          <a:cs typeface="+mn-cs"/>
                        </a:rPr>
                        <a:t>Erosionsmindernd</a:t>
                      </a:r>
                      <a:r>
                        <a:rPr lang="de-DE" sz="1600" kern="1200" baseline="0" dirty="0" smtClean="0">
                          <a:solidFill>
                            <a:schemeClr val="tx1"/>
                          </a:solidFill>
                          <a:latin typeface="+mn-lt"/>
                          <a:ea typeface="+mn-ea"/>
                          <a:cs typeface="+mn-cs"/>
                        </a:rPr>
                        <a:t>e Maßnahmen auf landwirtschaftlich genutzten Flächen über die gute fachliche Praxis hinaus. </a:t>
                      </a:r>
                      <a:endParaRPr lang="de-DE" sz="1600" kern="1200" dirty="0">
                        <a:solidFill>
                          <a:schemeClr val="tx1"/>
                        </a:solidFill>
                        <a:latin typeface="+mn-lt"/>
                        <a:ea typeface="+mn-ea"/>
                        <a:cs typeface="+mn-cs"/>
                      </a:endParaRPr>
                    </a:p>
                  </a:txBody>
                  <a:tcPr>
                    <a:solidFill>
                      <a:srgbClr val="CCFF99"/>
                    </a:solidFill>
                  </a:tcPr>
                </a:tc>
                <a:extLst>
                  <a:ext uri="{0D108BD9-81ED-4DB2-BD59-A6C34878D82A}">
                    <a16:rowId xmlns:a16="http://schemas.microsoft.com/office/drawing/2014/main" val="947556690"/>
                  </a:ext>
                </a:extLst>
              </a:tr>
            </a:tbl>
          </a:graphicData>
        </a:graphic>
      </p:graphicFrame>
    </p:spTree>
    <p:extLst>
      <p:ext uri="{BB962C8B-B14F-4D97-AF65-F5344CB8AC3E}">
        <p14:creationId xmlns:p14="http://schemas.microsoft.com/office/powerpoint/2010/main" val="1641521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2989</Words>
  <Application>Microsoft Office PowerPoint</Application>
  <PresentationFormat>Bildschirmpräsentation (4:3)</PresentationFormat>
  <Paragraphs>237</Paragraphs>
  <Slides>18</Slides>
  <Notes>17</Notes>
  <HiddenSlides>3</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Georgia</vt:lpstr>
      <vt:lpstr>Wingdings</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Niedersachsen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Stephan.Bauer@NLWKN-LG.Niedersachsen.de</dc:creator>
  <cp:lastModifiedBy>Silke Hasse-Marquard</cp:lastModifiedBy>
  <cp:revision>1773</cp:revision>
  <cp:lastPrinted>2020-11-17T09:19:06Z</cp:lastPrinted>
  <dcterms:created xsi:type="dcterms:W3CDTF">2011-06-22T11:32:57Z</dcterms:created>
  <dcterms:modified xsi:type="dcterms:W3CDTF">2020-11-30T08:25:56Z</dcterms:modified>
</cp:coreProperties>
</file>