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6" r:id="rId2"/>
    <p:sldId id="267" r:id="rId3"/>
    <p:sldId id="270" r:id="rId4"/>
    <p:sldId id="263" r:id="rId5"/>
    <p:sldId id="269" r:id="rId6"/>
    <p:sldId id="320" r:id="rId7"/>
    <p:sldId id="318" r:id="rId8"/>
    <p:sldId id="319" r:id="rId9"/>
    <p:sldId id="273" r:id="rId10"/>
    <p:sldId id="321" r:id="rId11"/>
    <p:sldId id="271" r:id="rId12"/>
    <p:sldId id="272" r:id="rId13"/>
    <p:sldId id="322" r:id="rId14"/>
    <p:sldId id="312" r:id="rId15"/>
    <p:sldId id="305" r:id="rId16"/>
    <p:sldId id="274" r:id="rId17"/>
    <p:sldId id="316" r:id="rId18"/>
    <p:sldId id="317" r:id="rId19"/>
    <p:sldId id="313" r:id="rId20"/>
    <p:sldId id="303" r:id="rId21"/>
    <p:sldId id="304" r:id="rId22"/>
    <p:sldId id="306" r:id="rId23"/>
    <p:sldId id="307" r:id="rId24"/>
    <p:sldId id="309" r:id="rId25"/>
    <p:sldId id="310" r:id="rId26"/>
  </p:sldIdLst>
  <p:sldSz cx="9144000" cy="6858000" type="screen4x3"/>
  <p:notesSz cx="6858000" cy="9144000"/>
  <p:photoAlbum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32807F53-6F71-41EB-8E85-0F4A81483307}">
          <p14:sldIdLst>
            <p14:sldId id="266"/>
            <p14:sldId id="267"/>
          </p14:sldIdLst>
        </p14:section>
        <p14:section name="Abschnitt ohne Titel" id="{A68360A9-C136-4460-8B90-8AD4695785D3}">
          <p14:sldIdLst>
            <p14:sldId id="270"/>
            <p14:sldId id="263"/>
            <p14:sldId id="269"/>
            <p14:sldId id="320"/>
            <p14:sldId id="318"/>
            <p14:sldId id="319"/>
            <p14:sldId id="273"/>
            <p14:sldId id="321"/>
            <p14:sldId id="271"/>
            <p14:sldId id="272"/>
            <p14:sldId id="322"/>
            <p14:sldId id="312"/>
            <p14:sldId id="305"/>
            <p14:sldId id="274"/>
            <p14:sldId id="316"/>
            <p14:sldId id="317"/>
            <p14:sldId id="313"/>
            <p14:sldId id="303"/>
            <p14:sldId id="304"/>
            <p14:sldId id="306"/>
            <p14:sldId id="307"/>
            <p14:sldId id="309"/>
            <p14:sldId id="31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2DFD23"/>
    <a:srgbClr val="006600"/>
    <a:srgbClr val="008000"/>
    <a:srgbClr val="1C48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4" autoAdjust="0"/>
    <p:restoredTop sz="94660"/>
  </p:normalViewPr>
  <p:slideViewPr>
    <p:cSldViewPr showGuides="1">
      <p:cViewPr varScale="1">
        <p:scale>
          <a:sx n="114" d="100"/>
          <a:sy n="114" d="100"/>
        </p:scale>
        <p:origin x="13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FDCE4CEB-7943-66E1-34EC-6CCFE28A40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B6951D4-67FB-B100-7FAB-D1AE1147780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8593E31-643A-7F43-A566-49F089A3C8E1}" type="datetimeFigureOut">
              <a:rPr lang="de-DE"/>
              <a:pPr>
                <a:defRPr/>
              </a:pPr>
              <a:t>06.03.2024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9D68D6B-BA42-218C-6676-60F5414329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0E6C77A-763A-722D-027E-19514BEEB0B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3EC4CD4-56E3-0C4F-9C4B-B43781AA444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619DDE27-AA71-9D77-D44C-B4AA7CE3155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F0C14D5-BA06-5D79-6D6F-22C02954A24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B658D98-D9A0-6B45-937C-7493DBEB279D}" type="datetimeFigureOut">
              <a:rPr lang="de-DE"/>
              <a:pPr>
                <a:defRPr/>
              </a:pPr>
              <a:t>06.03.2024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83246C25-B101-D351-86FE-45DE58DDD07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957B0293-E398-4707-B112-FAC2623643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dirty="0"/>
              <a:t>Textmasterformat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83BB446-82B4-90E9-C4C8-97AD0171604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F5B8A6D-274D-B5B5-F5E3-324EAD73FA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BA077E6-D239-8C4C-9C0C-095977B061D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176213" indent="-176213" algn="l" rtl="0" fontAlgn="base">
      <a:spcBef>
        <a:spcPct val="30000"/>
      </a:spcBef>
      <a:spcAft>
        <a:spcPct val="0"/>
      </a:spcAft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4013" indent="-177800" algn="l" rtl="0" fontAlgn="base">
      <a:spcBef>
        <a:spcPct val="30000"/>
      </a:spcBef>
      <a:spcAft>
        <a:spcPct val="0"/>
      </a:spcAft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36575" indent="-171450" algn="l" rtl="0" fontAlgn="base">
      <a:spcBef>
        <a:spcPct val="30000"/>
      </a:spcBef>
      <a:spcAft>
        <a:spcPct val="0"/>
      </a:spcAft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7550" indent="-176213" algn="l" rtl="0" fontAlgn="base">
      <a:spcBef>
        <a:spcPct val="30000"/>
      </a:spcBef>
      <a:spcAft>
        <a:spcPct val="0"/>
      </a:spcAft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5350" indent="-176213" algn="l" rtl="0" fontAlgn="base">
      <a:spcBef>
        <a:spcPct val="30000"/>
      </a:spcBef>
      <a:spcAft>
        <a:spcPct val="0"/>
      </a:spcAft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ihandform 3">
            <a:extLst>
              <a:ext uri="{FF2B5EF4-FFF2-40B4-BE49-F238E27FC236}">
                <a16:creationId xmlns:a16="http://schemas.microsoft.com/office/drawing/2014/main" id="{CE13B13B-F59F-5382-D748-28E3F70D8328}"/>
              </a:ext>
            </a:extLst>
          </p:cNvPr>
          <p:cNvSpPr/>
          <p:nvPr/>
        </p:nvSpPr>
        <p:spPr bwMode="gray">
          <a:xfrm>
            <a:off x="-22225" y="-30163"/>
            <a:ext cx="9188450" cy="6240463"/>
          </a:xfrm>
          <a:custGeom>
            <a:avLst/>
            <a:gdLst>
              <a:gd name="connsiteX0" fmla="*/ 678689 w 9830004"/>
              <a:gd name="connsiteY0" fmla="*/ 458694 h 6676614"/>
              <a:gd name="connsiteX1" fmla="*/ 9822689 w 9830004"/>
              <a:gd name="connsiteY1" fmla="*/ 466009 h 6676614"/>
              <a:gd name="connsiteX2" fmla="*/ 9830004 w 9830004"/>
              <a:gd name="connsiteY2" fmla="*/ 5067270 h 6676614"/>
              <a:gd name="connsiteX3" fmla="*/ 671374 w 9830004"/>
              <a:gd name="connsiteY3" fmla="*/ 6676614 h 6676614"/>
              <a:gd name="connsiteX4" fmla="*/ 678689 w 9830004"/>
              <a:gd name="connsiteY4" fmla="*/ 458694 h 6676614"/>
              <a:gd name="connsiteX0" fmla="*/ 7315 w 9158630"/>
              <a:gd name="connsiteY0" fmla="*/ 458694 h 6676614"/>
              <a:gd name="connsiteX1" fmla="*/ 9151315 w 9158630"/>
              <a:gd name="connsiteY1" fmla="*/ 466009 h 6676614"/>
              <a:gd name="connsiteX2" fmla="*/ 9158630 w 9158630"/>
              <a:gd name="connsiteY2" fmla="*/ 5067270 h 6676614"/>
              <a:gd name="connsiteX3" fmla="*/ 0 w 9158630"/>
              <a:gd name="connsiteY3" fmla="*/ 6676614 h 6676614"/>
              <a:gd name="connsiteX4" fmla="*/ 7315 w 9158630"/>
              <a:gd name="connsiteY4" fmla="*/ 458694 h 6676614"/>
              <a:gd name="connsiteX0" fmla="*/ 7315 w 9158630"/>
              <a:gd name="connsiteY0" fmla="*/ 0 h 6217920"/>
              <a:gd name="connsiteX1" fmla="*/ 9151315 w 9158630"/>
              <a:gd name="connsiteY1" fmla="*/ 7315 h 6217920"/>
              <a:gd name="connsiteX2" fmla="*/ 9158630 w 9158630"/>
              <a:gd name="connsiteY2" fmla="*/ 4608576 h 6217920"/>
              <a:gd name="connsiteX3" fmla="*/ 0 w 9158630"/>
              <a:gd name="connsiteY3" fmla="*/ 6217920 h 6217920"/>
              <a:gd name="connsiteX4" fmla="*/ 7315 w 9158630"/>
              <a:gd name="connsiteY4" fmla="*/ 0 h 6217920"/>
              <a:gd name="connsiteX0" fmla="*/ 7315 w 9158630"/>
              <a:gd name="connsiteY0" fmla="*/ 0 h 6217920"/>
              <a:gd name="connsiteX1" fmla="*/ 9151315 w 9158630"/>
              <a:gd name="connsiteY1" fmla="*/ 7315 h 6217920"/>
              <a:gd name="connsiteX2" fmla="*/ 9158630 w 9158630"/>
              <a:gd name="connsiteY2" fmla="*/ 4608576 h 6217920"/>
              <a:gd name="connsiteX3" fmla="*/ 0 w 9158630"/>
              <a:gd name="connsiteY3" fmla="*/ 6217920 h 6217920"/>
              <a:gd name="connsiteX4" fmla="*/ 7315 w 9158630"/>
              <a:gd name="connsiteY4" fmla="*/ 0 h 6217920"/>
              <a:gd name="connsiteX0" fmla="*/ 7315 w 9158630"/>
              <a:gd name="connsiteY0" fmla="*/ 0 h 6217920"/>
              <a:gd name="connsiteX1" fmla="*/ 9151315 w 9158630"/>
              <a:gd name="connsiteY1" fmla="*/ 7315 h 6217920"/>
              <a:gd name="connsiteX2" fmla="*/ 9158630 w 9158630"/>
              <a:gd name="connsiteY2" fmla="*/ 4608576 h 6217920"/>
              <a:gd name="connsiteX3" fmla="*/ 0 w 9158630"/>
              <a:gd name="connsiteY3" fmla="*/ 6217920 h 6217920"/>
              <a:gd name="connsiteX4" fmla="*/ 7315 w 9158630"/>
              <a:gd name="connsiteY4" fmla="*/ 0 h 6217920"/>
              <a:gd name="connsiteX0" fmla="*/ 7315 w 9158630"/>
              <a:gd name="connsiteY0" fmla="*/ 11641 h 6210605"/>
              <a:gd name="connsiteX1" fmla="*/ 9151315 w 9158630"/>
              <a:gd name="connsiteY1" fmla="*/ 0 h 6210605"/>
              <a:gd name="connsiteX2" fmla="*/ 9158630 w 9158630"/>
              <a:gd name="connsiteY2" fmla="*/ 4601261 h 6210605"/>
              <a:gd name="connsiteX3" fmla="*/ 0 w 9158630"/>
              <a:gd name="connsiteY3" fmla="*/ 6210605 h 6210605"/>
              <a:gd name="connsiteX4" fmla="*/ 7315 w 9158630"/>
              <a:gd name="connsiteY4" fmla="*/ 11641 h 6210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8630" h="6210605">
                <a:moveTo>
                  <a:pt x="7315" y="11641"/>
                </a:moveTo>
                <a:lnTo>
                  <a:pt x="9151315" y="0"/>
                </a:lnTo>
                <a:cubicBezTo>
                  <a:pt x="9153753" y="1533754"/>
                  <a:pt x="9156192" y="3067507"/>
                  <a:pt x="9158630" y="4601261"/>
                </a:cubicBezTo>
                <a:lnTo>
                  <a:pt x="0" y="6210605"/>
                </a:lnTo>
                <a:cubicBezTo>
                  <a:pt x="2438" y="4137965"/>
                  <a:pt x="4877" y="2084281"/>
                  <a:pt x="7315" y="11641"/>
                </a:cubicBezTo>
                <a:close/>
              </a:path>
            </a:pathLst>
          </a:cu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600">
              <a:solidFill>
                <a:schemeClr val="tx1"/>
              </a:solidFill>
            </a:endParaRPr>
          </a:p>
        </p:txBody>
      </p:sp>
      <p:pic>
        <p:nvPicPr>
          <p:cNvPr id="5" name="Grafik 12">
            <a:extLst>
              <a:ext uri="{FF2B5EF4-FFF2-40B4-BE49-F238E27FC236}">
                <a16:creationId xmlns:a16="http://schemas.microsoft.com/office/drawing/2014/main" id="{E2D293C4-8B53-7363-962C-7F67BCD92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038976" y="5824800"/>
            <a:ext cx="2105024" cy="103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 bwMode="gray">
          <a:xfrm>
            <a:off x="468313" y="1648999"/>
            <a:ext cx="8207375" cy="1275946"/>
          </a:xfrm>
        </p:spPr>
        <p:txBody>
          <a:bodyPr anchor="t"/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gray">
          <a:xfrm>
            <a:off x="468313" y="2896255"/>
            <a:ext cx="8207375" cy="928789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2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793172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ihandform 3">
            <a:extLst>
              <a:ext uri="{FF2B5EF4-FFF2-40B4-BE49-F238E27FC236}">
                <a16:creationId xmlns:a16="http://schemas.microsoft.com/office/drawing/2014/main" id="{0E51AFF5-0130-1942-2873-F52F24A4F246}"/>
              </a:ext>
            </a:extLst>
          </p:cNvPr>
          <p:cNvSpPr/>
          <p:nvPr/>
        </p:nvSpPr>
        <p:spPr bwMode="gray">
          <a:xfrm>
            <a:off x="-22225" y="-30163"/>
            <a:ext cx="9188450" cy="6240463"/>
          </a:xfrm>
          <a:custGeom>
            <a:avLst/>
            <a:gdLst>
              <a:gd name="connsiteX0" fmla="*/ 678689 w 9830004"/>
              <a:gd name="connsiteY0" fmla="*/ 458694 h 6676614"/>
              <a:gd name="connsiteX1" fmla="*/ 9822689 w 9830004"/>
              <a:gd name="connsiteY1" fmla="*/ 466009 h 6676614"/>
              <a:gd name="connsiteX2" fmla="*/ 9830004 w 9830004"/>
              <a:gd name="connsiteY2" fmla="*/ 5067270 h 6676614"/>
              <a:gd name="connsiteX3" fmla="*/ 671374 w 9830004"/>
              <a:gd name="connsiteY3" fmla="*/ 6676614 h 6676614"/>
              <a:gd name="connsiteX4" fmla="*/ 678689 w 9830004"/>
              <a:gd name="connsiteY4" fmla="*/ 458694 h 6676614"/>
              <a:gd name="connsiteX0" fmla="*/ 7315 w 9158630"/>
              <a:gd name="connsiteY0" fmla="*/ 458694 h 6676614"/>
              <a:gd name="connsiteX1" fmla="*/ 9151315 w 9158630"/>
              <a:gd name="connsiteY1" fmla="*/ 466009 h 6676614"/>
              <a:gd name="connsiteX2" fmla="*/ 9158630 w 9158630"/>
              <a:gd name="connsiteY2" fmla="*/ 5067270 h 6676614"/>
              <a:gd name="connsiteX3" fmla="*/ 0 w 9158630"/>
              <a:gd name="connsiteY3" fmla="*/ 6676614 h 6676614"/>
              <a:gd name="connsiteX4" fmla="*/ 7315 w 9158630"/>
              <a:gd name="connsiteY4" fmla="*/ 458694 h 6676614"/>
              <a:gd name="connsiteX0" fmla="*/ 7315 w 9158630"/>
              <a:gd name="connsiteY0" fmla="*/ 0 h 6217920"/>
              <a:gd name="connsiteX1" fmla="*/ 9151315 w 9158630"/>
              <a:gd name="connsiteY1" fmla="*/ 7315 h 6217920"/>
              <a:gd name="connsiteX2" fmla="*/ 9158630 w 9158630"/>
              <a:gd name="connsiteY2" fmla="*/ 4608576 h 6217920"/>
              <a:gd name="connsiteX3" fmla="*/ 0 w 9158630"/>
              <a:gd name="connsiteY3" fmla="*/ 6217920 h 6217920"/>
              <a:gd name="connsiteX4" fmla="*/ 7315 w 9158630"/>
              <a:gd name="connsiteY4" fmla="*/ 0 h 6217920"/>
              <a:gd name="connsiteX0" fmla="*/ 7315 w 9158630"/>
              <a:gd name="connsiteY0" fmla="*/ 0 h 6217920"/>
              <a:gd name="connsiteX1" fmla="*/ 9151315 w 9158630"/>
              <a:gd name="connsiteY1" fmla="*/ 7315 h 6217920"/>
              <a:gd name="connsiteX2" fmla="*/ 9158630 w 9158630"/>
              <a:gd name="connsiteY2" fmla="*/ 4608576 h 6217920"/>
              <a:gd name="connsiteX3" fmla="*/ 0 w 9158630"/>
              <a:gd name="connsiteY3" fmla="*/ 6217920 h 6217920"/>
              <a:gd name="connsiteX4" fmla="*/ 7315 w 9158630"/>
              <a:gd name="connsiteY4" fmla="*/ 0 h 6217920"/>
              <a:gd name="connsiteX0" fmla="*/ 7315 w 9158630"/>
              <a:gd name="connsiteY0" fmla="*/ 0 h 6217920"/>
              <a:gd name="connsiteX1" fmla="*/ 9151315 w 9158630"/>
              <a:gd name="connsiteY1" fmla="*/ 7315 h 6217920"/>
              <a:gd name="connsiteX2" fmla="*/ 9158630 w 9158630"/>
              <a:gd name="connsiteY2" fmla="*/ 4608576 h 6217920"/>
              <a:gd name="connsiteX3" fmla="*/ 0 w 9158630"/>
              <a:gd name="connsiteY3" fmla="*/ 6217920 h 6217920"/>
              <a:gd name="connsiteX4" fmla="*/ 7315 w 9158630"/>
              <a:gd name="connsiteY4" fmla="*/ 0 h 6217920"/>
              <a:gd name="connsiteX0" fmla="*/ 7315 w 9158630"/>
              <a:gd name="connsiteY0" fmla="*/ 11641 h 6210605"/>
              <a:gd name="connsiteX1" fmla="*/ 9151315 w 9158630"/>
              <a:gd name="connsiteY1" fmla="*/ 0 h 6210605"/>
              <a:gd name="connsiteX2" fmla="*/ 9158630 w 9158630"/>
              <a:gd name="connsiteY2" fmla="*/ 4601261 h 6210605"/>
              <a:gd name="connsiteX3" fmla="*/ 0 w 9158630"/>
              <a:gd name="connsiteY3" fmla="*/ 6210605 h 6210605"/>
              <a:gd name="connsiteX4" fmla="*/ 7315 w 9158630"/>
              <a:gd name="connsiteY4" fmla="*/ 11641 h 6210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8630" h="6210605">
                <a:moveTo>
                  <a:pt x="7315" y="11641"/>
                </a:moveTo>
                <a:lnTo>
                  <a:pt x="9151315" y="0"/>
                </a:lnTo>
                <a:cubicBezTo>
                  <a:pt x="9153753" y="1533754"/>
                  <a:pt x="9156192" y="3067507"/>
                  <a:pt x="9158630" y="4601261"/>
                </a:cubicBezTo>
                <a:lnTo>
                  <a:pt x="0" y="6210605"/>
                </a:lnTo>
                <a:cubicBezTo>
                  <a:pt x="2438" y="4137965"/>
                  <a:pt x="4877" y="2084281"/>
                  <a:pt x="7315" y="11641"/>
                </a:cubicBezTo>
                <a:close/>
              </a:path>
            </a:pathLst>
          </a:custGeom>
          <a:solidFill>
            <a:srgbClr val="7F97B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sz="1600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 bwMode="gray">
          <a:xfrm>
            <a:off x="468313" y="1648999"/>
            <a:ext cx="8207375" cy="1275946"/>
          </a:xfrm>
        </p:spPr>
        <p:txBody>
          <a:bodyPr anchor="t"/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gray">
          <a:xfrm>
            <a:off x="468313" y="2896255"/>
            <a:ext cx="8207375" cy="928789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2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pic>
        <p:nvPicPr>
          <p:cNvPr id="5" name="Grafik 12">
            <a:extLst>
              <a:ext uri="{FF2B5EF4-FFF2-40B4-BE49-F238E27FC236}">
                <a16:creationId xmlns:a16="http://schemas.microsoft.com/office/drawing/2014/main" id="{F9E8352B-72BA-6972-CD3B-F9CD68D6942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038976" y="5824800"/>
            <a:ext cx="2105024" cy="103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6293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gray"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561633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Inhal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gray">
          <a:xfrm>
            <a:off x="468312" y="1960723"/>
            <a:ext cx="4751760" cy="427659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/>
          </p:nvPr>
        </p:nvSpPr>
        <p:spPr bwMode="gray">
          <a:xfrm>
            <a:off x="5404977" y="2060575"/>
            <a:ext cx="3275013" cy="2988605"/>
          </a:xfrm>
          <a:solidFill>
            <a:schemeClr val="bg1">
              <a:lumMod val="75000"/>
            </a:schemeClr>
          </a:solidFill>
          <a:ln>
            <a:noFill/>
          </a:ln>
        </p:spPr>
        <p:txBody>
          <a:bodyPr rtlCol="0" anchor="ctr">
            <a:noAutofit/>
          </a:bodyPr>
          <a:lstStyle>
            <a:lvl1pPr marL="0" indent="0" algn="ctr">
              <a:buNone/>
              <a:defRPr/>
            </a:lvl1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212954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63880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4102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3A49D270-FC98-1E05-8327-069F23FFB69B}"/>
              </a:ext>
            </a:extLst>
          </p:cNvPr>
          <p:cNvSpPr/>
          <p:nvPr/>
        </p:nvSpPr>
        <p:spPr bwMode="gray">
          <a:xfrm>
            <a:off x="0" y="1736725"/>
            <a:ext cx="9144000" cy="4679950"/>
          </a:xfrm>
          <a:prstGeom prst="rect">
            <a:avLst/>
          </a:prstGeom>
          <a:solidFill>
            <a:srgbClr val="F2F4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schemeClr val="tx1"/>
              </a:solidFill>
            </a:endParaRPr>
          </a:p>
        </p:txBody>
      </p:sp>
      <p:sp>
        <p:nvSpPr>
          <p:cNvPr id="1027" name="Titelplatzhalter 1">
            <a:extLst>
              <a:ext uri="{FF2B5EF4-FFF2-40B4-BE49-F238E27FC236}">
                <a16:creationId xmlns:a16="http://schemas.microsoft.com/office/drawing/2014/main" id="{6E3D7F17-3656-9C82-3EFE-816F6380F0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468313" y="549275"/>
            <a:ext cx="59753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8" name="Textplatzhalter 2">
            <a:extLst>
              <a:ext uri="{FF2B5EF4-FFF2-40B4-BE49-F238E27FC236}">
                <a16:creationId xmlns:a16="http://schemas.microsoft.com/office/drawing/2014/main" id="{55085C70-F8A4-FA63-7BA1-C9CD907CAF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gray">
          <a:xfrm>
            <a:off x="468313" y="1960563"/>
            <a:ext cx="8207375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9" name="Rechteck 8">
            <a:extLst>
              <a:ext uri="{FF2B5EF4-FFF2-40B4-BE49-F238E27FC236}">
                <a16:creationId xmlns:a16="http://schemas.microsoft.com/office/drawing/2014/main" id="{48C274E5-F516-8A49-9904-F75264D1B486}"/>
              </a:ext>
            </a:extLst>
          </p:cNvPr>
          <p:cNvSpPr>
            <a:spLocks noChangeArrowheads="1"/>
          </p:cNvSpPr>
          <p:nvPr/>
        </p:nvSpPr>
        <p:spPr bwMode="gray">
          <a:xfrm>
            <a:off x="468313" y="6496050"/>
            <a:ext cx="2951162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100" b="1"/>
              <a:t>Schleswig-Holstein.</a:t>
            </a:r>
            <a:r>
              <a:rPr lang="de-DE" altLang="de-DE" sz="1100"/>
              <a:t> Der echte Norden.</a:t>
            </a:r>
          </a:p>
        </p:txBody>
      </p:sp>
      <p:sp>
        <p:nvSpPr>
          <p:cNvPr id="1030" name="Rechteck 9">
            <a:extLst>
              <a:ext uri="{FF2B5EF4-FFF2-40B4-BE49-F238E27FC236}">
                <a16:creationId xmlns:a16="http://schemas.microsoft.com/office/drawing/2014/main" id="{535D1C5E-E311-2FF9-D01D-78DCE6F9BD45}"/>
              </a:ext>
            </a:extLst>
          </p:cNvPr>
          <p:cNvSpPr>
            <a:spLocks noChangeArrowheads="1"/>
          </p:cNvSpPr>
          <p:nvPr/>
        </p:nvSpPr>
        <p:spPr bwMode="gray">
          <a:xfrm>
            <a:off x="7956550" y="6496050"/>
            <a:ext cx="71913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B3325A5-5436-3245-BAC4-E745EF872105}" type="slidenum">
              <a:rPr lang="de-DE" altLang="de-DE" sz="1100" b="1"/>
              <a:pPr algn="r" eaLnBrk="1" hangingPunct="1"/>
              <a:t>‹Nr.›</a:t>
            </a:fld>
            <a:endParaRPr lang="de-DE" altLang="de-DE" sz="1100"/>
          </a:p>
        </p:txBody>
      </p:sp>
      <p:pic>
        <p:nvPicPr>
          <p:cNvPr id="9" name="Grafik 12">
            <a:extLst>
              <a:ext uri="{FF2B5EF4-FFF2-40B4-BE49-F238E27FC236}">
                <a16:creationId xmlns:a16="http://schemas.microsoft.com/office/drawing/2014/main" id="{38E224EF-813F-6613-6F86-377E7CD8185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148994" y="378000"/>
            <a:ext cx="1995006" cy="97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0" r:id="rId3"/>
    <p:sldLayoutId id="2147483661" r:id="rId4"/>
    <p:sldLayoutId id="2147483662" r:id="rId5"/>
    <p:sldLayoutId id="2147483663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142875" indent="-142875" algn="l" rtl="0" eaLnBrk="1" fontAlgn="base" hangingPunct="1">
        <a:lnSpc>
          <a:spcPct val="135000"/>
        </a:lnSpc>
        <a:spcBef>
          <a:spcPct val="0"/>
        </a:spcBef>
        <a:spcAft>
          <a:spcPct val="0"/>
        </a:spcAft>
        <a:buFont typeface="Arial" panose="020B06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266700" indent="-123825" algn="l" rtl="0" eaLnBrk="1" fontAlgn="base" hangingPunct="1">
        <a:lnSpc>
          <a:spcPct val="135000"/>
        </a:lnSpc>
        <a:spcBef>
          <a:spcPct val="0"/>
        </a:spcBef>
        <a:spcAft>
          <a:spcPct val="0"/>
        </a:spcAft>
        <a:buFont typeface="Arial" panose="020B06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9575" indent="-142875" algn="l" rtl="0" eaLnBrk="1" fontAlgn="base" hangingPunct="1">
        <a:lnSpc>
          <a:spcPct val="135000"/>
        </a:lnSpc>
        <a:spcBef>
          <a:spcPct val="0"/>
        </a:spcBef>
        <a:spcAft>
          <a:spcPct val="0"/>
        </a:spcAft>
        <a:buFont typeface="Arial" panose="020B06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42925" indent="-149225" algn="l" rtl="0" eaLnBrk="1" fontAlgn="base" hangingPunct="1">
        <a:lnSpc>
          <a:spcPct val="135000"/>
        </a:lnSpc>
        <a:spcBef>
          <a:spcPct val="0"/>
        </a:spcBef>
        <a:spcAft>
          <a:spcPct val="0"/>
        </a:spcAft>
        <a:buFont typeface="Arial" panose="020B06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676275" indent="-133350" algn="l" rtl="0" eaLnBrk="1" fontAlgn="base" hangingPunct="1">
        <a:lnSpc>
          <a:spcPct val="135000"/>
        </a:lnSpc>
        <a:spcBef>
          <a:spcPct val="0"/>
        </a:spcBef>
        <a:spcAft>
          <a:spcPct val="0"/>
        </a:spcAft>
        <a:buFont typeface="Arial" panose="020B06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leswig-holstein.de/llur/" TargetMode="External"/><Relationship Id="rId2" Type="http://schemas.openxmlformats.org/officeDocument/2006/relationships/hyperlink" Target="mailto:Manuela.Pfeiffer@lfu.landsh.de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el 1">
            <a:extLst>
              <a:ext uri="{FF2B5EF4-FFF2-40B4-BE49-F238E27FC236}">
                <a16:creationId xmlns:a16="http://schemas.microsoft.com/office/drawing/2014/main" id="{AB16EBDF-1FC4-0466-DAA4-7C2E435E41B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68313" y="1649413"/>
            <a:ext cx="8207375" cy="1274762"/>
          </a:xfrm>
        </p:spPr>
        <p:txBody>
          <a:bodyPr/>
          <a:lstStyle/>
          <a:p>
            <a:r>
              <a:rPr lang="de-DE" altLang="de-DE"/>
              <a:t>Schleswig-Holstein</a:t>
            </a:r>
            <a:br>
              <a:rPr lang="de-DE" altLang="de-DE"/>
            </a:br>
            <a:r>
              <a:rPr lang="de-DE" altLang="de-DE" b="0"/>
              <a:t>Der echte Norden</a:t>
            </a:r>
          </a:p>
        </p:txBody>
      </p:sp>
      <p:sp>
        <p:nvSpPr>
          <p:cNvPr id="6146" name="Untertitel 2">
            <a:extLst>
              <a:ext uri="{FF2B5EF4-FFF2-40B4-BE49-F238E27FC236}">
                <a16:creationId xmlns:a16="http://schemas.microsoft.com/office/drawing/2014/main" id="{7911A242-9A77-5ED1-9C16-53E9ED67EBC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2895600"/>
            <a:ext cx="8207375" cy="1685528"/>
          </a:xfrm>
        </p:spPr>
        <p:txBody>
          <a:bodyPr/>
          <a:lstStyle/>
          <a:p>
            <a:pPr algn="ctr"/>
            <a:r>
              <a:rPr lang="de-DE" altLang="de-DE" sz="3200" b="1" dirty="0">
                <a:solidFill>
                  <a:srgbClr val="FFFF00"/>
                </a:solidFill>
              </a:rPr>
              <a:t>WISE-Upload Reporting 2022 </a:t>
            </a:r>
          </a:p>
          <a:p>
            <a:pPr algn="ctr"/>
            <a:r>
              <a:rPr lang="de-DE" altLang="de-DE" sz="3200" b="1" dirty="0">
                <a:solidFill>
                  <a:srgbClr val="FFFF00"/>
                </a:solidFill>
              </a:rPr>
              <a:t>–</a:t>
            </a:r>
          </a:p>
          <a:p>
            <a:pPr algn="ctr"/>
            <a:r>
              <a:rPr lang="de-DE" altLang="de-DE" sz="3200" b="1" dirty="0">
                <a:solidFill>
                  <a:srgbClr val="FFFF00"/>
                </a:solidFill>
              </a:rPr>
              <a:t>Erfahrungen aus Schleswig-Holstein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2" y="549275"/>
            <a:ext cx="6839992" cy="914400"/>
          </a:xfrm>
        </p:spPr>
        <p:txBody>
          <a:bodyPr/>
          <a:lstStyle/>
          <a:p>
            <a:r>
              <a:rPr lang="de-DE" dirty="0"/>
              <a:t>Workflow im Berichtszyklus 2016 – 2022</a:t>
            </a:r>
            <a:br>
              <a:rPr lang="de-DE" dirty="0"/>
            </a:br>
            <a:r>
              <a:rPr lang="de-DE" dirty="0"/>
              <a:t>Analyse der „Fehlerentstehung“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313" y="1772816"/>
            <a:ext cx="8675687" cy="42767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e-DE" sz="1800" b="1" dirty="0">
                <a:solidFill>
                  <a:srgbClr val="002060"/>
                </a:solidFill>
              </a:rPr>
              <a:t>zeitliches Auseinanderfallen von Upload SH in 2019 und Befüllung SWMET mit Interkalibrierungstypen durch UBA in 2022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1800" b="1" dirty="0">
                <a:solidFill>
                  <a:srgbClr val="002060"/>
                </a:solidFill>
              </a:rPr>
              <a:t>nach Upload SH wurde die betreffende Codeliste in Annex 8a Reporting </a:t>
            </a:r>
            <a:r>
              <a:rPr lang="de-DE" sz="1800" b="1" dirty="0" err="1">
                <a:solidFill>
                  <a:srgbClr val="002060"/>
                </a:solidFill>
              </a:rPr>
              <a:t>Guidance</a:t>
            </a:r>
            <a:r>
              <a:rPr lang="de-DE" sz="1800" b="1" dirty="0">
                <a:solidFill>
                  <a:srgbClr val="002060"/>
                </a:solidFill>
              </a:rPr>
              <a:t> aktualisiert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b="1" dirty="0">
                <a:solidFill>
                  <a:srgbClr val="002060"/>
                </a:solidFill>
              </a:rPr>
              <a:t>“</a:t>
            </a:r>
            <a:r>
              <a:rPr lang="en-GB" sz="1800" b="1" dirty="0" err="1">
                <a:solidFill>
                  <a:srgbClr val="002060"/>
                </a:solidFill>
              </a:rPr>
              <a:t>Attribut</a:t>
            </a:r>
            <a:r>
              <a:rPr lang="en-GB" sz="1800" b="1" dirty="0">
                <a:solidFill>
                  <a:srgbClr val="002060"/>
                </a:solidFill>
              </a:rPr>
              <a:t> </a:t>
            </a:r>
            <a:r>
              <a:rPr lang="en-GB" sz="1800" b="1" dirty="0" err="1">
                <a:solidFill>
                  <a:srgbClr val="002060"/>
                </a:solidFill>
              </a:rPr>
              <a:t>swIntercalibrationType</a:t>
            </a:r>
            <a:r>
              <a:rPr lang="en-GB" sz="1800" b="1" dirty="0">
                <a:solidFill>
                  <a:srgbClr val="002060"/>
                </a:solidFill>
              </a:rPr>
              <a:t>” </a:t>
            </a:r>
            <a:r>
              <a:rPr lang="en-GB" sz="1800" b="1" dirty="0" err="1">
                <a:solidFill>
                  <a:srgbClr val="002060"/>
                </a:solidFill>
              </a:rPr>
              <a:t>ist</a:t>
            </a:r>
            <a:r>
              <a:rPr lang="en-GB" sz="1800" b="1" dirty="0">
                <a:solidFill>
                  <a:srgbClr val="002060"/>
                </a:solidFill>
              </a:rPr>
              <a:t> </a:t>
            </a:r>
            <a:r>
              <a:rPr lang="en-GB" sz="1800" b="1" dirty="0" err="1">
                <a:solidFill>
                  <a:srgbClr val="002060"/>
                </a:solidFill>
              </a:rPr>
              <a:t>im</a:t>
            </a:r>
            <a:r>
              <a:rPr lang="en-GB" sz="1800" b="1" dirty="0">
                <a:solidFill>
                  <a:srgbClr val="002060"/>
                </a:solidFill>
              </a:rPr>
              <a:t> </a:t>
            </a:r>
            <a:r>
              <a:rPr lang="en-GB" sz="1800" b="1" dirty="0" err="1">
                <a:solidFill>
                  <a:srgbClr val="002060"/>
                </a:solidFill>
              </a:rPr>
              <a:t>Formular</a:t>
            </a:r>
            <a:r>
              <a:rPr lang="en-GB" sz="1800" b="1" dirty="0">
                <a:solidFill>
                  <a:srgbClr val="002060"/>
                </a:solidFill>
              </a:rPr>
              <a:t> </a:t>
            </a:r>
            <a:r>
              <a:rPr lang="en-GB" sz="1800" b="1" dirty="0" err="1">
                <a:solidFill>
                  <a:srgbClr val="002060"/>
                </a:solidFill>
              </a:rPr>
              <a:t>für</a:t>
            </a:r>
            <a:r>
              <a:rPr lang="en-GB" sz="1800" b="1" dirty="0">
                <a:solidFill>
                  <a:srgbClr val="002060"/>
                </a:solidFill>
              </a:rPr>
              <a:t> “</a:t>
            </a:r>
            <a:r>
              <a:rPr lang="en-GB" sz="1800" b="1" dirty="0" err="1">
                <a:solidFill>
                  <a:srgbClr val="002060"/>
                </a:solidFill>
              </a:rPr>
              <a:t>Geschäftsstellen</a:t>
            </a:r>
            <a:r>
              <a:rPr lang="en-GB" sz="1800" b="1" dirty="0">
                <a:solidFill>
                  <a:srgbClr val="002060"/>
                </a:solidFill>
              </a:rPr>
              <a:t>” gar </a:t>
            </a:r>
            <a:r>
              <a:rPr lang="en-GB" sz="1800" b="1" dirty="0" err="1">
                <a:solidFill>
                  <a:srgbClr val="002060"/>
                </a:solidFill>
              </a:rPr>
              <a:t>nicht</a:t>
            </a:r>
            <a:r>
              <a:rPr lang="en-GB" sz="1800" b="1" dirty="0">
                <a:solidFill>
                  <a:srgbClr val="002060"/>
                </a:solidFill>
              </a:rPr>
              <a:t> </a:t>
            </a:r>
            <a:r>
              <a:rPr lang="en-GB" sz="1800" b="1" dirty="0" err="1">
                <a:solidFill>
                  <a:srgbClr val="002060"/>
                </a:solidFill>
              </a:rPr>
              <a:t>enthalten</a:t>
            </a:r>
            <a:endParaRPr lang="en-GB" sz="1800" b="1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DE" sz="1800" b="1" dirty="0">
                <a:solidFill>
                  <a:srgbClr val="002060"/>
                </a:solidFill>
              </a:rPr>
              <a:t>Bislang keine Konsistenzprüfungen von Querbezügen zwischen korrespondierenden Schablonen- und Formularinhalten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sz="1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800" b="1" dirty="0" err="1">
                <a:solidFill>
                  <a:srgbClr val="002060"/>
                </a:solidFill>
              </a:rPr>
              <a:t>Fazit</a:t>
            </a:r>
            <a:r>
              <a:rPr lang="en-GB" sz="1800" b="1" dirty="0">
                <a:solidFill>
                  <a:srgbClr val="002060"/>
                </a:solidFill>
              </a:rPr>
              <a:t>: </a:t>
            </a:r>
          </a:p>
          <a:p>
            <a:pPr marL="0" indent="0">
              <a:buNone/>
            </a:pPr>
            <a:r>
              <a:rPr lang="en-GB" sz="1800" b="1" dirty="0" err="1">
                <a:solidFill>
                  <a:srgbClr val="002060"/>
                </a:solidFill>
              </a:rPr>
              <a:t>Inkonsistenz</a:t>
            </a:r>
            <a:r>
              <a:rPr lang="en-GB" sz="1800" b="1" dirty="0">
                <a:solidFill>
                  <a:srgbClr val="002060"/>
                </a:solidFill>
              </a:rPr>
              <a:t> </a:t>
            </a:r>
            <a:r>
              <a:rPr lang="en-GB" sz="1800" b="1" dirty="0" err="1">
                <a:solidFill>
                  <a:srgbClr val="002060"/>
                </a:solidFill>
              </a:rPr>
              <a:t>infolge</a:t>
            </a:r>
            <a:r>
              <a:rPr lang="en-GB" sz="1800" b="1" dirty="0">
                <a:solidFill>
                  <a:srgbClr val="002060"/>
                </a:solidFill>
              </a:rPr>
              <a:t> Work-Flow + </a:t>
            </a:r>
            <a:r>
              <a:rPr lang="en-GB" sz="1800" b="1" dirty="0" err="1">
                <a:solidFill>
                  <a:srgbClr val="002060"/>
                </a:solidFill>
              </a:rPr>
              <a:t>fehlender</a:t>
            </a:r>
            <a:r>
              <a:rPr lang="en-GB" sz="1800" b="1" dirty="0">
                <a:solidFill>
                  <a:srgbClr val="002060"/>
                </a:solidFill>
              </a:rPr>
              <a:t> </a:t>
            </a:r>
            <a:r>
              <a:rPr lang="en-GB" sz="1800" b="1" dirty="0" err="1">
                <a:solidFill>
                  <a:srgbClr val="002060"/>
                </a:solidFill>
              </a:rPr>
              <a:t>Qualitätssicherung</a:t>
            </a:r>
            <a:r>
              <a:rPr lang="en-GB" sz="1800" b="1" dirty="0">
                <a:solidFill>
                  <a:srgbClr val="002060"/>
                </a:solidFill>
              </a:rPr>
              <a:t> (</a:t>
            </a:r>
            <a:r>
              <a:rPr lang="en-GB" sz="1800" b="1" dirty="0" err="1">
                <a:solidFill>
                  <a:srgbClr val="002060"/>
                </a:solidFill>
              </a:rPr>
              <a:t>Quercheck</a:t>
            </a:r>
            <a:r>
              <a:rPr lang="en-GB" sz="1800" b="1" dirty="0">
                <a:solidFill>
                  <a:srgbClr val="002060"/>
                </a:solidFill>
              </a:rPr>
              <a:t>) der </a:t>
            </a:r>
            <a:r>
              <a:rPr lang="en-GB" sz="1800" b="1" dirty="0" err="1">
                <a:solidFill>
                  <a:srgbClr val="002060"/>
                </a:solidFill>
              </a:rPr>
              <a:t>Eingaben</a:t>
            </a:r>
            <a:r>
              <a:rPr lang="en-GB" sz="1800" b="1" dirty="0">
                <a:solidFill>
                  <a:srgbClr val="002060"/>
                </a:solidFill>
              </a:rPr>
              <a:t> in </a:t>
            </a:r>
            <a:r>
              <a:rPr lang="en-GB" sz="1800" b="1" dirty="0" err="1">
                <a:solidFill>
                  <a:srgbClr val="002060"/>
                </a:solidFill>
              </a:rPr>
              <a:t>Schablone</a:t>
            </a:r>
            <a:r>
              <a:rPr lang="en-GB" sz="1800" b="1" dirty="0">
                <a:solidFill>
                  <a:srgbClr val="002060"/>
                </a:solidFill>
              </a:rPr>
              <a:t>/</a:t>
            </a:r>
            <a:r>
              <a:rPr lang="en-GB" sz="1800" b="1" dirty="0" err="1">
                <a:solidFill>
                  <a:srgbClr val="002060"/>
                </a:solidFill>
              </a:rPr>
              <a:t>Formular</a:t>
            </a:r>
            <a:r>
              <a:rPr lang="en-GB" sz="1800" b="1" dirty="0">
                <a:solidFill>
                  <a:srgbClr val="002060"/>
                </a:solidFill>
              </a:rPr>
              <a:t> + </a:t>
            </a:r>
            <a:r>
              <a:rPr lang="en-GB" sz="1800" b="1" dirty="0" err="1">
                <a:solidFill>
                  <a:srgbClr val="002060"/>
                </a:solidFill>
              </a:rPr>
              <a:t>Kommunikationsdefizit</a:t>
            </a:r>
            <a:endParaRPr lang="de-DE" sz="1800" b="1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9982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el 1">
            <a:extLst>
              <a:ext uri="{FF2B5EF4-FFF2-40B4-BE49-F238E27FC236}">
                <a16:creationId xmlns:a16="http://schemas.microsoft.com/office/drawing/2014/main" id="{C5F45FE2-925A-3A15-7795-14951516D8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2" y="549275"/>
            <a:ext cx="6263927" cy="914400"/>
          </a:xfrm>
        </p:spPr>
        <p:txBody>
          <a:bodyPr/>
          <a:lstStyle/>
          <a:p>
            <a:r>
              <a:rPr lang="de-DE" altLang="de-DE" dirty="0"/>
              <a:t>CIS </a:t>
            </a:r>
            <a:r>
              <a:rPr lang="de-DE" altLang="de-DE" dirty="0" err="1"/>
              <a:t>WG‘s</a:t>
            </a:r>
            <a:r>
              <a:rPr lang="de-DE" altLang="de-DE" dirty="0"/>
              <a:t> und Reporting  - Zusammenwirken</a:t>
            </a:r>
            <a:br>
              <a:rPr lang="de-DE" altLang="de-DE" dirty="0"/>
            </a:br>
            <a:r>
              <a:rPr lang="de-DE" altLang="de-DE" dirty="0"/>
              <a:t>Bsp. „</a:t>
            </a:r>
            <a:r>
              <a:rPr lang="de-DE" altLang="de-DE" dirty="0" err="1"/>
              <a:t>IntercalibrationType</a:t>
            </a:r>
            <a:r>
              <a:rPr lang="de-DE" altLang="de-DE" dirty="0"/>
              <a:t>“ / Kommunikation</a:t>
            </a:r>
            <a:br>
              <a:rPr lang="de-DE" dirty="0"/>
            </a:br>
            <a:endParaRPr lang="de-DE" alt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470C95-7ADD-2346-4B8A-053AB405D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700808"/>
            <a:ext cx="8568183" cy="5112568"/>
          </a:xfrm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de-DE" b="1" dirty="0">
                <a:solidFill>
                  <a:srgbClr val="002060"/>
                </a:solidFill>
              </a:rPr>
              <a:t>WG ECOSTAT: u. a. Abstimmung von Interkalibrierungstypen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b="1" dirty="0">
                <a:solidFill>
                  <a:srgbClr val="002060"/>
                </a:solidFill>
              </a:rPr>
              <a:t>sind relevant für das Reporting, da in Form von Annex 8 a Bestandteil des Reporting </a:t>
            </a:r>
            <a:r>
              <a:rPr lang="de-DE" b="1" dirty="0" err="1">
                <a:solidFill>
                  <a:srgbClr val="002060"/>
                </a:solidFill>
              </a:rPr>
              <a:t>Guidance</a:t>
            </a:r>
            <a:r>
              <a:rPr lang="de-DE" b="1" dirty="0">
                <a:solidFill>
                  <a:srgbClr val="002060"/>
                </a:solidFill>
              </a:rPr>
              <a:t> und damit auch des Datenmodells bzw. der WFD-</a:t>
            </a:r>
            <a:r>
              <a:rPr lang="de-DE" b="1" dirty="0" err="1">
                <a:solidFill>
                  <a:srgbClr val="002060"/>
                </a:solidFill>
              </a:rPr>
              <a:t>Codelist</a:t>
            </a:r>
            <a:r>
              <a:rPr lang="de-DE" b="1" dirty="0">
                <a:solidFill>
                  <a:srgbClr val="002060"/>
                </a:solidFill>
              </a:rPr>
              <a:t> im </a:t>
            </a:r>
            <a:r>
              <a:rPr lang="de-DE" b="1" dirty="0" err="1">
                <a:solidFill>
                  <a:srgbClr val="002060"/>
                </a:solidFill>
              </a:rPr>
              <a:t>WasserBLIcK</a:t>
            </a:r>
            <a:endParaRPr lang="de-DE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de-DE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de-DE" b="1" dirty="0">
                <a:solidFill>
                  <a:srgbClr val="002060"/>
                </a:solidFill>
              </a:rPr>
              <a:t>WG DIS: für solche Codes </a:t>
            </a:r>
            <a:r>
              <a:rPr lang="de-DE" b="1" u="sng" dirty="0">
                <a:solidFill>
                  <a:srgbClr val="002060"/>
                </a:solidFill>
              </a:rPr>
              <a:t>nicht</a:t>
            </a:r>
            <a:r>
              <a:rPr lang="de-DE" b="1" dirty="0">
                <a:solidFill>
                  <a:srgbClr val="002060"/>
                </a:solidFill>
              </a:rPr>
              <a:t> zuständig,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b="1" dirty="0">
                <a:solidFill>
                  <a:srgbClr val="002060"/>
                </a:solidFill>
              </a:rPr>
              <a:t>Änderungen an Interkalibrierungstypen gehen daher ohne Befassung 1:1 in Annex 8 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b="1" dirty="0">
                <a:solidFill>
                  <a:srgbClr val="002060"/>
                </a:solidFill>
              </a:rPr>
              <a:t>Deutsche Delegation bekommt davon allenfalls etwas mit, wenn dazu etwas in der WG DIS angesprochen wird</a:t>
            </a:r>
          </a:p>
          <a:p>
            <a:pPr marL="0" indent="0">
              <a:buNone/>
            </a:pPr>
            <a:endParaRPr lang="de-DE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de-DE" b="1" dirty="0">
                <a:solidFill>
                  <a:srgbClr val="002060"/>
                </a:solidFill>
              </a:rPr>
              <a:t>LAWA:  bekommt von relevanten Änderungen i. d. R. nur etwas mit, wenn Vertreter in WG ECOSTAT und/oder WG DIS darauf aufmerksam machen, dass LAWA von konkreten Änderungen betroffen ist und/oder jemandem in einer aktualisierten Version des Reporting </a:t>
            </a:r>
            <a:r>
              <a:rPr lang="de-DE" b="1" dirty="0" err="1">
                <a:solidFill>
                  <a:srgbClr val="002060"/>
                </a:solidFill>
              </a:rPr>
              <a:t>Guidance</a:t>
            </a:r>
            <a:r>
              <a:rPr lang="de-DE" b="1" dirty="0">
                <a:solidFill>
                  <a:srgbClr val="002060"/>
                </a:solidFill>
              </a:rPr>
              <a:t> auffällt, dass Änderungen in der Codeliste im </a:t>
            </a:r>
            <a:r>
              <a:rPr lang="de-DE" b="1" dirty="0" err="1">
                <a:solidFill>
                  <a:srgbClr val="002060"/>
                </a:solidFill>
              </a:rPr>
              <a:t>WasserBLIcK</a:t>
            </a:r>
            <a:r>
              <a:rPr lang="de-DE" b="1" dirty="0">
                <a:solidFill>
                  <a:srgbClr val="002060"/>
                </a:solidFill>
              </a:rPr>
              <a:t> noch im </a:t>
            </a:r>
            <a:r>
              <a:rPr lang="de-DE" b="1" dirty="0" err="1">
                <a:solidFill>
                  <a:srgbClr val="002060"/>
                </a:solidFill>
              </a:rPr>
              <a:t>WasserBLIcK</a:t>
            </a:r>
            <a:r>
              <a:rPr lang="de-DE" b="1" dirty="0">
                <a:solidFill>
                  <a:srgbClr val="002060"/>
                </a:solidFill>
              </a:rPr>
              <a:t>-Datenmodell und LAWA WIKI nachgezogen werden müssen.</a:t>
            </a:r>
          </a:p>
          <a:p>
            <a:pPr marL="0" indent="0">
              <a:buNone/>
            </a:pPr>
            <a:endParaRPr lang="de-DE" b="1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de-DE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026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el 1">
            <a:extLst>
              <a:ext uri="{FF2B5EF4-FFF2-40B4-BE49-F238E27FC236}">
                <a16:creationId xmlns:a16="http://schemas.microsoft.com/office/drawing/2014/main" id="{C5F45FE2-925A-3A15-7795-14951516D8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2" y="549275"/>
            <a:ext cx="6263927" cy="914400"/>
          </a:xfrm>
        </p:spPr>
        <p:txBody>
          <a:bodyPr/>
          <a:lstStyle/>
          <a:p>
            <a:r>
              <a:rPr lang="de-DE" altLang="de-DE" dirty="0"/>
              <a:t>CIS </a:t>
            </a:r>
            <a:r>
              <a:rPr lang="de-DE" altLang="de-DE" dirty="0" err="1"/>
              <a:t>WG‘s</a:t>
            </a:r>
            <a:r>
              <a:rPr lang="de-DE" altLang="de-DE" dirty="0"/>
              <a:t> und Reporting </a:t>
            </a:r>
            <a:br>
              <a:rPr lang="de-DE" altLang="de-DE" dirty="0"/>
            </a:br>
            <a:r>
              <a:rPr lang="de-DE" altLang="de-DE" dirty="0"/>
              <a:t>– Optimierungsmöglichkeiten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470C95-7ADD-2346-4B8A-053AB405D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700808"/>
            <a:ext cx="8568183" cy="4896544"/>
          </a:xfrm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de-DE" sz="1800" b="1" dirty="0">
                <a:solidFill>
                  <a:srgbClr val="002060"/>
                </a:solidFill>
              </a:rPr>
              <a:t>Optimierungsmöglichkeiten: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1800" b="1" dirty="0">
                <a:solidFill>
                  <a:srgbClr val="002060"/>
                </a:solidFill>
              </a:rPr>
              <a:t>Mitglieder in CIS </a:t>
            </a:r>
            <a:r>
              <a:rPr lang="de-DE" sz="1800" b="1" u="sng" dirty="0">
                <a:solidFill>
                  <a:srgbClr val="002060"/>
                </a:solidFill>
              </a:rPr>
              <a:t>Fach</a:t>
            </a:r>
            <a:r>
              <a:rPr lang="de-DE" sz="1800" b="1" dirty="0">
                <a:solidFill>
                  <a:srgbClr val="002060"/>
                </a:solidFill>
              </a:rPr>
              <a:t>arbeitsgruppen: mitdenken, wo </a:t>
            </a:r>
            <a:r>
              <a:rPr lang="de-DE" sz="1800" b="1" dirty="0" err="1">
                <a:solidFill>
                  <a:srgbClr val="002060"/>
                </a:solidFill>
              </a:rPr>
              <a:t>Abstimmungsergeb</a:t>
            </a:r>
            <a:r>
              <a:rPr lang="de-DE" sz="1800" b="1" dirty="0">
                <a:solidFill>
                  <a:srgbClr val="002060"/>
                </a:solidFill>
              </a:rPr>
              <a:t>-nisse datenrelevant bzw. relevant für das Reporting sind/sein können, ggf. darauf hinwirken, dass ausreichend Vorlauf für „Datenlieferanten“ bleibt (letzteres sind die Fachleute in den Ländern, </a:t>
            </a:r>
            <a:r>
              <a:rPr lang="de-DE" sz="1800" b="1" u="sng" dirty="0">
                <a:solidFill>
                  <a:srgbClr val="002060"/>
                </a:solidFill>
              </a:rPr>
              <a:t>nicht die Datenleute</a:t>
            </a:r>
            <a:r>
              <a:rPr lang="de-DE" sz="1800" b="1" dirty="0">
                <a:solidFill>
                  <a:srgbClr val="002060"/>
                </a:solidFill>
              </a:rPr>
              <a:t>!)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1800" b="1" dirty="0">
                <a:solidFill>
                  <a:srgbClr val="002060"/>
                </a:solidFill>
              </a:rPr>
              <a:t>Kommunikation zwischen Mitgliedern unterschiedlicher CIS WGs (Quervernetzung der EU-Net-</a:t>
            </a:r>
            <a:r>
              <a:rPr lang="de-DE" sz="1800" b="1" dirty="0" err="1">
                <a:solidFill>
                  <a:srgbClr val="002060"/>
                </a:solidFill>
              </a:rPr>
              <a:t>VertreterInnen</a:t>
            </a:r>
            <a:r>
              <a:rPr lang="de-DE" sz="1800" b="1" dirty="0">
                <a:solidFill>
                  <a:srgbClr val="002060"/>
                </a:solidFill>
              </a:rPr>
              <a:t> in CIS WGs)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1800" b="1" dirty="0">
                <a:solidFill>
                  <a:srgbClr val="002060"/>
                </a:solidFill>
              </a:rPr>
              <a:t>Kommunikation zwischen Mitgliedern in CIS WGs bzw. EU-Net-</a:t>
            </a:r>
            <a:r>
              <a:rPr lang="de-DE" sz="1800" b="1" dirty="0" err="1">
                <a:solidFill>
                  <a:srgbClr val="002060"/>
                </a:solidFill>
              </a:rPr>
              <a:t>VertreterInnen</a:t>
            </a:r>
            <a:r>
              <a:rPr lang="de-DE" sz="1800" b="1" dirty="0">
                <a:solidFill>
                  <a:srgbClr val="002060"/>
                </a:solidFill>
              </a:rPr>
              <a:t> und LAWA Gremien sowie vertikale Vernetzung LAWA Gremien in die Länder – frühzeitig konkrete Hinweise an „Betroffene“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1800" b="1" dirty="0">
                <a:solidFill>
                  <a:srgbClr val="002060"/>
                </a:solidFill>
              </a:rPr>
              <a:t>Qualitätssicherung, vollständige Umsetzung QA/QC (</a:t>
            </a:r>
            <a:r>
              <a:rPr lang="de-DE" sz="1800" b="1" dirty="0" err="1">
                <a:solidFill>
                  <a:srgbClr val="002060"/>
                </a:solidFill>
              </a:rPr>
              <a:t>cross</a:t>
            </a:r>
            <a:r>
              <a:rPr lang="de-DE" sz="1800" b="1" dirty="0">
                <a:solidFill>
                  <a:srgbClr val="002060"/>
                </a:solidFill>
              </a:rPr>
              <a:t>-checks Schablonen/Formulare) und bei Änderungen an QA/QC „Überprüfung“ des Datenbestandes im </a:t>
            </a:r>
            <a:r>
              <a:rPr lang="de-DE" sz="1800" b="1" dirty="0" err="1">
                <a:solidFill>
                  <a:srgbClr val="002060"/>
                </a:solidFill>
              </a:rPr>
              <a:t>WasserBLIcK</a:t>
            </a:r>
            <a:r>
              <a:rPr lang="de-DE" sz="1800" b="1" dirty="0">
                <a:solidFill>
                  <a:srgbClr val="002060"/>
                </a:solidFill>
              </a:rPr>
              <a:t> (u. a. Rücksetzen der „grünen Kuller“)</a:t>
            </a:r>
          </a:p>
          <a:p>
            <a:pPr marL="0" indent="0">
              <a:buNone/>
            </a:pPr>
            <a:endParaRPr lang="de-DE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228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sz="3600" dirty="0"/>
          </a:p>
          <a:p>
            <a:pPr marL="0" indent="0">
              <a:buNone/>
            </a:pPr>
            <a:endParaRPr lang="de-DE" sz="3600" dirty="0"/>
          </a:p>
          <a:p>
            <a:pPr marL="0" indent="0">
              <a:buNone/>
            </a:pPr>
            <a:r>
              <a:rPr lang="de-DE" sz="3600" dirty="0"/>
              <a:t>Danke für die Aufmerksamkeit!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pPr marL="0" indent="0" eaLnBrk="0" hangingPunct="0">
              <a:buNone/>
            </a:pPr>
            <a:r>
              <a:rPr lang="de-DE" altLang="de-DE" sz="900" dirty="0">
                <a:solidFill>
                  <a:srgbClr val="44546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LfU 4210, </a:t>
            </a:r>
            <a:r>
              <a:rPr lang="de-DE" altLang="de-DE" sz="900" dirty="0">
                <a:solidFill>
                  <a:srgbClr val="2440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Abt. 4/Dez. 42 (Hydrologie, Wassergefahren, Geographische Informationssysteme)</a:t>
            </a:r>
          </a:p>
          <a:p>
            <a:pPr marL="0" indent="0" eaLnBrk="0" hangingPunct="0">
              <a:buNone/>
            </a:pPr>
            <a:endParaRPr lang="de-DE" altLang="de-DE" sz="200" dirty="0"/>
          </a:p>
          <a:p>
            <a:pPr marL="0" indent="0" eaLnBrk="0" hangingPunct="0">
              <a:buNone/>
            </a:pPr>
            <a:r>
              <a:rPr lang="de-DE" altLang="de-DE" sz="900" dirty="0">
                <a:solidFill>
                  <a:srgbClr val="2440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Hamburger Chaussee 25</a:t>
            </a:r>
            <a:endParaRPr lang="de-DE" altLang="de-DE" sz="200" dirty="0"/>
          </a:p>
          <a:p>
            <a:pPr marL="0" indent="0" eaLnBrk="0" hangingPunct="0">
              <a:buNone/>
            </a:pPr>
            <a:r>
              <a:rPr lang="de-DE" altLang="de-DE" sz="900" dirty="0">
                <a:solidFill>
                  <a:srgbClr val="2440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24220 </a:t>
            </a:r>
            <a:r>
              <a:rPr lang="de-DE" altLang="de-DE" sz="900" dirty="0" err="1">
                <a:solidFill>
                  <a:srgbClr val="2440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Flintbek</a:t>
            </a:r>
            <a:endParaRPr lang="de-DE" altLang="de-DE" sz="200" dirty="0"/>
          </a:p>
          <a:p>
            <a:pPr marL="0" indent="0" eaLnBrk="0" hangingPunct="0">
              <a:buNone/>
            </a:pPr>
            <a:r>
              <a:rPr lang="de-DE" altLang="de-DE" sz="900" dirty="0">
                <a:solidFill>
                  <a:srgbClr val="2440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 +49 4347 704-434</a:t>
            </a:r>
            <a:endParaRPr lang="de-DE" altLang="de-DE" sz="200" dirty="0"/>
          </a:p>
          <a:p>
            <a:pPr marL="0" indent="0" eaLnBrk="0" hangingPunct="0">
              <a:buNone/>
            </a:pPr>
            <a:r>
              <a:rPr lang="en-US" altLang="de-DE" sz="900" dirty="0">
                <a:solidFill>
                  <a:srgbClr val="24406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 +49 4347 704-402</a:t>
            </a:r>
            <a:endParaRPr lang="de-DE" altLang="de-DE" sz="200" dirty="0"/>
          </a:p>
          <a:p>
            <a:pPr marL="0" indent="0" eaLnBrk="0" hangingPunct="0">
              <a:buNone/>
            </a:pPr>
            <a:r>
              <a:rPr lang="en-US" altLang="de-DE" sz="900" dirty="0">
                <a:solidFill>
                  <a:srgbClr val="0563C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Manuela.Pfeiffer@lfu.landsh.de</a:t>
            </a:r>
            <a:endParaRPr lang="de-DE" altLang="de-DE" sz="200" dirty="0"/>
          </a:p>
          <a:p>
            <a:pPr marL="0" indent="0" eaLnBrk="0" hangingPunct="0">
              <a:buNone/>
            </a:pPr>
            <a:r>
              <a:rPr lang="de-DE" altLang="de-DE" sz="9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www.schleswig-holstein.de/lfu/</a:t>
            </a:r>
            <a:endParaRPr lang="de-DE" altLang="de-DE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de-DE" sz="3600" dirty="0"/>
          </a:p>
          <a:p>
            <a:pPr marL="0" indent="0">
              <a:buNone/>
            </a:pPr>
            <a:endParaRPr lang="de-DE" sz="36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3073" name="Bild 1" descr="Dachmarke_E_Mai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914400" cy="25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5982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800" b="1" dirty="0"/>
              <a:t>Falls noch Zeit für ein 2. Beispiel sein sollte:</a:t>
            </a:r>
          </a:p>
          <a:p>
            <a:pPr marL="0" indent="0">
              <a:buNone/>
            </a:pPr>
            <a:endParaRPr lang="de-DE" sz="2800" b="1" dirty="0"/>
          </a:p>
          <a:p>
            <a:pPr marL="0" indent="0">
              <a:buNone/>
            </a:pPr>
            <a:r>
              <a:rPr lang="de-DE" sz="2800" b="1" dirty="0"/>
              <a:t>WFD_CHEMSTSW / „Eintragsinventar“</a:t>
            </a:r>
          </a:p>
          <a:p>
            <a:pPr marL="0" indent="0">
              <a:buNone/>
            </a:pPr>
            <a:endParaRPr lang="de-DE" sz="2800" b="1" dirty="0"/>
          </a:p>
          <a:p>
            <a:pPr marL="0" indent="0">
              <a:buNone/>
            </a:pP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2140145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WISE-Upload: </a:t>
            </a:r>
            <a:br>
              <a:rPr lang="de-DE" altLang="de-DE" dirty="0"/>
            </a:br>
            <a:r>
              <a:rPr lang="de-DE" altLang="de-DE" dirty="0"/>
              <a:t>Fehlermeldung zu „</a:t>
            </a:r>
            <a:r>
              <a:rPr lang="de-DE" altLang="de-DE" dirty="0" err="1"/>
              <a:t>InputPollutant</a:t>
            </a:r>
            <a:r>
              <a:rPr lang="de-DE" altLang="de-DE" dirty="0"/>
              <a:t>“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>
                <a:solidFill>
                  <a:srgbClr val="002060"/>
                </a:solidFill>
              </a:rPr>
              <a:t>Blocker: </a:t>
            </a:r>
          </a:p>
          <a:p>
            <a:pPr marL="0" indent="0">
              <a:buNone/>
            </a:pPr>
            <a:r>
              <a:rPr lang="de-DE" b="1" dirty="0">
                <a:solidFill>
                  <a:srgbClr val="002060"/>
                </a:solidFill>
              </a:rPr>
              <a:t>WISE-</a:t>
            </a:r>
            <a:r>
              <a:rPr lang="de-DE" b="1" dirty="0" err="1">
                <a:solidFill>
                  <a:srgbClr val="002060"/>
                </a:solidFill>
              </a:rPr>
              <a:t>Uploadroutine</a:t>
            </a:r>
            <a:r>
              <a:rPr lang="de-DE" b="1" dirty="0">
                <a:solidFill>
                  <a:srgbClr val="002060"/>
                </a:solidFill>
              </a:rPr>
              <a:t> meldet, dass folgende Regel im Rahmen</a:t>
            </a:r>
          </a:p>
          <a:p>
            <a:pPr marL="0" indent="0">
              <a:buNone/>
            </a:pPr>
            <a:r>
              <a:rPr lang="en-US" dirty="0"/>
              <a:t>“If at least one waterbody is failing to achieve good chemical status due to a Priority Substance then step1RelevantAtRBDScale must be ‘Yes’.”</a:t>
            </a:r>
          </a:p>
          <a:p>
            <a:pPr marL="0" indent="0">
              <a:buNone/>
            </a:pPr>
            <a:r>
              <a:rPr lang="de-DE" b="1" dirty="0">
                <a:solidFill>
                  <a:srgbClr val="002060"/>
                </a:solidFill>
              </a:rPr>
              <a:t>verletzt worden ist.</a:t>
            </a:r>
          </a:p>
          <a:p>
            <a:pPr marL="0" indent="0">
              <a:buNone/>
            </a:pPr>
            <a:endParaRPr lang="de-DE" b="1" dirty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de-DE" b="1" dirty="0">
                <a:solidFill>
                  <a:srgbClr val="002060"/>
                </a:solidFill>
              </a:rPr>
              <a:t>Welche Schablone/n und welches Formular sind konkret betroffen?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b="1" dirty="0">
                <a:solidFill>
                  <a:srgbClr val="002060"/>
                </a:solidFill>
              </a:rPr>
              <a:t>WFD_CHEMSTSW_DESH (Schema SWB, Kap. 2.5.3.1 Rep. </a:t>
            </a:r>
            <a:r>
              <a:rPr lang="de-DE" b="1" dirty="0" err="1">
                <a:solidFill>
                  <a:srgbClr val="002060"/>
                </a:solidFill>
              </a:rPr>
              <a:t>Gui</a:t>
            </a:r>
            <a:r>
              <a:rPr lang="de-DE" b="1" dirty="0">
                <a:solidFill>
                  <a:srgbClr val="002060"/>
                </a:solidFill>
              </a:rPr>
              <a:t>.) sowie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b="1" dirty="0">
                <a:solidFill>
                  <a:srgbClr val="002060"/>
                </a:solidFill>
              </a:rPr>
              <a:t>INPUTPOLLUTANT (Eintragsinventar, „</a:t>
            </a:r>
            <a:r>
              <a:rPr lang="de-DE" b="1" dirty="0" err="1">
                <a:solidFill>
                  <a:srgbClr val="002060"/>
                </a:solidFill>
              </a:rPr>
              <a:t>fge</a:t>
            </a:r>
            <a:r>
              <a:rPr lang="de-DE" b="1" dirty="0">
                <a:solidFill>
                  <a:srgbClr val="002060"/>
                </a:solidFill>
              </a:rPr>
              <a:t>-spezifische“ Zuordnung, Kap. 9.3 Rep. </a:t>
            </a:r>
            <a:r>
              <a:rPr lang="de-DE" b="1" dirty="0" err="1">
                <a:solidFill>
                  <a:srgbClr val="002060"/>
                </a:solidFill>
              </a:rPr>
              <a:t>Gui</a:t>
            </a:r>
            <a:r>
              <a:rPr lang="de-DE" b="1" dirty="0">
                <a:solidFill>
                  <a:srgbClr val="002060"/>
                </a:solidFill>
              </a:rPr>
              <a:t>., Schema </a:t>
            </a:r>
            <a:r>
              <a:rPr lang="de-DE" b="1" dirty="0" err="1">
                <a:solidFill>
                  <a:srgbClr val="002060"/>
                </a:solidFill>
              </a:rPr>
              <a:t>RBMPPoM</a:t>
            </a:r>
            <a:r>
              <a:rPr lang="de-DE" b="1" dirty="0">
                <a:solidFill>
                  <a:srgbClr val="002060"/>
                </a:solidFill>
              </a:rPr>
              <a:t>)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de-DE" b="1" dirty="0">
                <a:solidFill>
                  <a:srgbClr val="002060"/>
                </a:solidFill>
              </a:rPr>
              <a:t>Abgleich der verwendeten Stoff-Codes in Schablone / Eintragsinventar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de-DE" b="1" dirty="0">
                <a:solidFill>
                  <a:srgbClr val="002060"/>
                </a:solidFill>
              </a:rPr>
              <a:t>Ergebnis: es gibt Inkonsistenzen bei den angegebenen Stoffen mit Überschreitung in WFD_CHEMSTSW_DESH und denen im Eintragsinventar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6073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2" y="549275"/>
            <a:ext cx="6695975" cy="914400"/>
          </a:xfrm>
        </p:spPr>
        <p:txBody>
          <a:bodyPr/>
          <a:lstStyle/>
          <a:p>
            <a:br>
              <a:rPr lang="de-DE" dirty="0"/>
            </a:br>
            <a:r>
              <a:rPr lang="de-DE" dirty="0" err="1"/>
              <a:t>swPrioritySubstanceCode</a:t>
            </a:r>
            <a:r>
              <a:rPr lang="de-DE" dirty="0"/>
              <a:t> in Schema SWB</a:t>
            </a:r>
            <a:br>
              <a:rPr lang="de-DE" dirty="0"/>
            </a:br>
            <a:r>
              <a:rPr lang="de-DE" dirty="0"/>
              <a:t>– Vorgabe/QC gemäß Reporting </a:t>
            </a:r>
            <a:r>
              <a:rPr lang="de-DE" dirty="0" err="1"/>
              <a:t>Guidance</a:t>
            </a:r>
            <a:r>
              <a:rPr lang="de-DE" dirty="0"/>
              <a:t> </a:t>
            </a:r>
            <a:r>
              <a:rPr lang="de-DE" dirty="0" err="1"/>
              <a:t>Document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1800" b="1" dirty="0" err="1"/>
              <a:t>swPrioritySubstanceCode</a:t>
            </a:r>
            <a:r>
              <a:rPr lang="de-DE" sz="1800" b="1" dirty="0"/>
              <a:t> in Schema </a:t>
            </a:r>
            <a:r>
              <a:rPr lang="de-DE" sz="1800" b="1" dirty="0">
                <a:solidFill>
                  <a:srgbClr val="FF0000"/>
                </a:solidFill>
              </a:rPr>
              <a:t>SWB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sz="1800" b="1" dirty="0">
              <a:solidFill>
                <a:srgbClr val="FF0000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 err="1">
                <a:solidFill>
                  <a:srgbClr val="FF0000"/>
                </a:solidFill>
              </a:rPr>
              <a:t>Ergänzung</a:t>
            </a:r>
            <a:r>
              <a:rPr lang="en-US" sz="1800" dirty="0">
                <a:solidFill>
                  <a:srgbClr val="FF0000"/>
                </a:solidFill>
              </a:rPr>
              <a:t> QC </a:t>
            </a:r>
            <a:r>
              <a:rPr lang="en-US" sz="1800" dirty="0" err="1">
                <a:solidFill>
                  <a:srgbClr val="FF0000"/>
                </a:solidFill>
              </a:rPr>
              <a:t>vom</a:t>
            </a:r>
            <a:r>
              <a:rPr lang="en-US" sz="1800" dirty="0">
                <a:solidFill>
                  <a:srgbClr val="FF0000"/>
                </a:solidFill>
              </a:rPr>
              <a:t> 10.12.2021</a:t>
            </a:r>
          </a:p>
          <a:p>
            <a:pPr marL="0" indent="0">
              <a:buNone/>
            </a:pPr>
            <a:r>
              <a:rPr lang="en-GB" sz="1800" dirty="0"/>
              <a:t>Cross-schema checks: </a:t>
            </a:r>
            <a:r>
              <a:rPr lang="en-GB" sz="1800" dirty="0">
                <a:solidFill>
                  <a:srgbClr val="FF0000"/>
                </a:solidFill>
              </a:rPr>
              <a:t>All the Priority Substances causing failure </a:t>
            </a:r>
            <a:r>
              <a:rPr lang="en-GB" sz="1800" dirty="0"/>
              <a:t>must also be reported in the schema </a:t>
            </a:r>
            <a:r>
              <a:rPr lang="en-GB" sz="1800" b="1" dirty="0" err="1">
                <a:solidFill>
                  <a:srgbClr val="FF0000"/>
                </a:solidFill>
              </a:rPr>
              <a:t>RBMPPoM</a:t>
            </a:r>
            <a:r>
              <a:rPr lang="en-GB" sz="1800" dirty="0"/>
              <a:t> where </a:t>
            </a:r>
            <a:r>
              <a:rPr lang="en-GB" sz="1800" dirty="0" err="1"/>
              <a:t>surfaceWaterOrGroundwater</a:t>
            </a:r>
            <a:r>
              <a:rPr lang="en-GB" sz="1800" dirty="0"/>
              <a:t> = ‘</a:t>
            </a:r>
            <a:r>
              <a:rPr lang="en-GB" sz="1800" dirty="0">
                <a:solidFill>
                  <a:srgbClr val="FF0000"/>
                </a:solidFill>
              </a:rPr>
              <a:t>Surface water</a:t>
            </a:r>
            <a:r>
              <a:rPr lang="en-GB" sz="1800" dirty="0"/>
              <a:t>’, for the corresponding </a:t>
            </a:r>
            <a:r>
              <a:rPr lang="en-GB" sz="1800" dirty="0">
                <a:solidFill>
                  <a:srgbClr val="FF0000"/>
                </a:solidFill>
              </a:rPr>
              <a:t>subunit</a:t>
            </a:r>
            <a:r>
              <a:rPr lang="en-GB" sz="1800" dirty="0"/>
              <a:t>, if applicable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b="1" dirty="0" err="1"/>
              <a:t>swPrioritySubstanceCode</a:t>
            </a:r>
            <a:r>
              <a:rPr lang="de-DE" sz="1800" b="1" dirty="0"/>
              <a:t> in WFD_CHEMSTSW: </a:t>
            </a:r>
          </a:p>
          <a:p>
            <a:pPr marL="0" indent="0">
              <a:buNone/>
            </a:pPr>
            <a:r>
              <a:rPr lang="de-DE" sz="1800" b="1" dirty="0"/>
              <a:t>WFD-</a:t>
            </a:r>
            <a:r>
              <a:rPr lang="de-DE" sz="1800" b="1" dirty="0" err="1"/>
              <a:t>Codelist</a:t>
            </a:r>
            <a:r>
              <a:rPr lang="de-DE" sz="1800" b="1" dirty="0"/>
              <a:t>: </a:t>
            </a:r>
            <a:r>
              <a:rPr lang="de-DE" sz="1800" b="1" dirty="0" err="1"/>
              <a:t>PSCode</a:t>
            </a:r>
            <a:r>
              <a:rPr lang="de-DE" sz="1800" b="1" dirty="0"/>
              <a:t> = LAWA-Codes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3823299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2" y="549275"/>
            <a:ext cx="6695975" cy="914400"/>
          </a:xfrm>
        </p:spPr>
        <p:txBody>
          <a:bodyPr/>
          <a:lstStyle/>
          <a:p>
            <a:br>
              <a:rPr lang="de-DE" dirty="0"/>
            </a:br>
            <a:r>
              <a:rPr lang="de-DE" dirty="0" err="1"/>
              <a:t>chemicalSubstance</a:t>
            </a:r>
            <a:r>
              <a:rPr lang="de-DE" dirty="0"/>
              <a:t> in Schema </a:t>
            </a:r>
            <a:r>
              <a:rPr lang="de-DE" dirty="0" err="1"/>
              <a:t>RBMPPoM</a:t>
            </a:r>
            <a:br>
              <a:rPr lang="de-DE" dirty="0"/>
            </a:br>
            <a:r>
              <a:rPr lang="de-DE" dirty="0"/>
              <a:t>– Stoffe gemäß Reporting </a:t>
            </a:r>
            <a:r>
              <a:rPr lang="de-DE" dirty="0" err="1"/>
              <a:t>Guidance</a:t>
            </a:r>
            <a:r>
              <a:rPr lang="de-DE" dirty="0"/>
              <a:t> </a:t>
            </a:r>
            <a:r>
              <a:rPr lang="de-DE" dirty="0" err="1"/>
              <a:t>Document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313" y="1700808"/>
            <a:ext cx="8207375" cy="4276725"/>
          </a:xfrm>
        </p:spPr>
        <p:txBody>
          <a:bodyPr/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1800" b="1" dirty="0" err="1"/>
              <a:t>chemicalSubstance</a:t>
            </a:r>
            <a:r>
              <a:rPr lang="de-DE" sz="1800" b="1" dirty="0"/>
              <a:t> in Schema </a:t>
            </a:r>
            <a:r>
              <a:rPr lang="de-DE" sz="1800" b="1" dirty="0" err="1">
                <a:solidFill>
                  <a:srgbClr val="FF0000"/>
                </a:solidFill>
              </a:rPr>
              <a:t>RBMPPoM</a:t>
            </a:r>
            <a:endParaRPr lang="de-DE" sz="1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800" b="1" dirty="0"/>
              <a:t>Guidance on completion of schema element</a:t>
            </a:r>
            <a:r>
              <a:rPr lang="en-GB" sz="1800" dirty="0"/>
              <a:t>: Required.  Reporting is required </a:t>
            </a:r>
            <a:r>
              <a:rPr lang="en-GB" sz="1800" dirty="0">
                <a:solidFill>
                  <a:srgbClr val="FF0000"/>
                </a:solidFill>
              </a:rPr>
              <a:t>for each substance in Annex II of Directive 2013/39/EU</a:t>
            </a:r>
            <a:r>
              <a:rPr lang="en-GB" sz="1800" dirty="0"/>
              <a:t> </a:t>
            </a:r>
            <a:endParaRPr lang="de-DE" sz="1800" dirty="0"/>
          </a:p>
          <a:p>
            <a:pPr marL="0" indent="0">
              <a:buNone/>
            </a:pPr>
            <a:r>
              <a:rPr lang="en-GB" sz="1800" b="1" dirty="0"/>
              <a:t>Quality check</a:t>
            </a:r>
            <a:r>
              <a:rPr lang="en-GB" sz="1800" dirty="0"/>
              <a:t>: Within-schema check: </a:t>
            </a:r>
            <a:endParaRPr lang="de-DE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All Priority Substances listed in Annex II of Directive 2013/39/EU have to be reported</a:t>
            </a:r>
            <a:r>
              <a:rPr lang="en-GB" sz="1800" dirty="0"/>
              <a:t>, </a:t>
            </a:r>
            <a:r>
              <a:rPr lang="en-GB" sz="1800" dirty="0">
                <a:solidFill>
                  <a:srgbClr val="FF0000"/>
                </a:solidFill>
              </a:rPr>
              <a:t>except</a:t>
            </a:r>
            <a:r>
              <a:rPr lang="en-GB" sz="1800" dirty="0"/>
              <a:t> these substances that are optional: </a:t>
            </a:r>
            <a:r>
              <a:rPr lang="en-GB" sz="1800" dirty="0">
                <a:solidFill>
                  <a:srgbClr val="FF0000"/>
                </a:solidFill>
              </a:rPr>
              <a:t>CAS_50-32-8 - Benzo(a)</a:t>
            </a:r>
            <a:r>
              <a:rPr lang="en-GB" sz="1800" dirty="0" err="1">
                <a:solidFill>
                  <a:srgbClr val="FF0000"/>
                </a:solidFill>
              </a:rPr>
              <a:t>pyrene</a:t>
            </a:r>
            <a:r>
              <a:rPr lang="en-GB" sz="1800" dirty="0">
                <a:solidFill>
                  <a:srgbClr val="FF0000"/>
                </a:solidFill>
              </a:rPr>
              <a:t>, CAS_191-24-2 - Benzo(</a:t>
            </a:r>
            <a:r>
              <a:rPr lang="en-GB" sz="1800" dirty="0" err="1">
                <a:solidFill>
                  <a:srgbClr val="FF0000"/>
                </a:solidFill>
              </a:rPr>
              <a:t>g,h,i</a:t>
            </a:r>
            <a:r>
              <a:rPr lang="en-GB" sz="1800" dirty="0">
                <a:solidFill>
                  <a:srgbClr val="FF0000"/>
                </a:solidFill>
              </a:rPr>
              <a:t>)</a:t>
            </a:r>
            <a:r>
              <a:rPr lang="en-GB" sz="1800" dirty="0" err="1">
                <a:solidFill>
                  <a:srgbClr val="FF0000"/>
                </a:solidFill>
              </a:rPr>
              <a:t>perylene</a:t>
            </a:r>
            <a:r>
              <a:rPr lang="en-GB" sz="1800" dirty="0">
                <a:solidFill>
                  <a:srgbClr val="FF0000"/>
                </a:solidFill>
              </a:rPr>
              <a:t>, CAS_205-99-2 - Benzo(b)</a:t>
            </a:r>
            <a:r>
              <a:rPr lang="en-GB" sz="1800" dirty="0" err="1">
                <a:solidFill>
                  <a:srgbClr val="FF0000"/>
                </a:solidFill>
              </a:rPr>
              <a:t>fluoranthene</a:t>
            </a:r>
            <a:r>
              <a:rPr lang="en-GB" sz="1800" dirty="0">
                <a:solidFill>
                  <a:srgbClr val="FF0000"/>
                </a:solidFill>
              </a:rPr>
              <a:t> and CAS_207-08-9 - Benzo(k)</a:t>
            </a:r>
            <a:r>
              <a:rPr lang="en-GB" sz="1800" dirty="0" err="1">
                <a:solidFill>
                  <a:srgbClr val="FF0000"/>
                </a:solidFill>
              </a:rPr>
              <a:t>fluoranthene</a:t>
            </a:r>
            <a:r>
              <a:rPr lang="en-GB" sz="1800" dirty="0">
                <a:solidFill>
                  <a:srgbClr val="FF0000"/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Total </a:t>
            </a:r>
            <a:r>
              <a:rPr lang="en-GB" sz="1800" dirty="0" err="1">
                <a:solidFill>
                  <a:srgbClr val="FF0000"/>
                </a:solidFill>
              </a:rPr>
              <a:t>cyclodiene</a:t>
            </a:r>
            <a:r>
              <a:rPr lang="en-GB" sz="1800" dirty="0">
                <a:solidFill>
                  <a:srgbClr val="FF0000"/>
                </a:solidFill>
              </a:rPr>
              <a:t> pesticides must be reported through EEA_32-02-Total </a:t>
            </a:r>
            <a:r>
              <a:rPr lang="en-GB" sz="1800" dirty="0" err="1">
                <a:solidFill>
                  <a:srgbClr val="FF0000"/>
                </a:solidFill>
              </a:rPr>
              <a:t>cyclodiene</a:t>
            </a:r>
            <a:r>
              <a:rPr lang="en-GB" sz="1800" dirty="0">
                <a:solidFill>
                  <a:srgbClr val="FF0000"/>
                </a:solidFill>
              </a:rPr>
              <a:t> pesticides. </a:t>
            </a:r>
            <a:endParaRPr lang="de-DE" sz="18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rgbClr val="FF0000"/>
                </a:solidFill>
              </a:rPr>
              <a:t>Total PAHs must be reported through EEA_33-56-7 - Total PAHs</a:t>
            </a:r>
            <a:r>
              <a:rPr lang="en-GB" sz="1800" dirty="0"/>
              <a:t>. </a:t>
            </a:r>
            <a:endParaRPr lang="de-DE" sz="1800" dirty="0"/>
          </a:p>
          <a:p>
            <a:pPr marL="0" indent="0">
              <a:buNone/>
            </a:pPr>
            <a:r>
              <a:rPr lang="de-DE" sz="1800" b="1" dirty="0"/>
              <a:t>WFD-</a:t>
            </a:r>
            <a:r>
              <a:rPr lang="de-DE" sz="1800" b="1" dirty="0" err="1"/>
              <a:t>Codelist</a:t>
            </a:r>
            <a:r>
              <a:rPr lang="de-DE" sz="1800" b="1" dirty="0"/>
              <a:t>: </a:t>
            </a:r>
            <a:r>
              <a:rPr lang="de-DE" sz="1800" b="1" dirty="0" err="1"/>
              <a:t>PS_Inventory_Enum</a:t>
            </a:r>
            <a:r>
              <a:rPr lang="de-DE" sz="1800" b="1" dirty="0"/>
              <a:t> für Attribut SUBSTANCE: CAS- bzw. EEA-Codes</a:t>
            </a:r>
          </a:p>
        </p:txBody>
      </p:sp>
    </p:spTree>
    <p:extLst>
      <p:ext uri="{BB962C8B-B14F-4D97-AF65-F5344CB8AC3E}">
        <p14:creationId xmlns:p14="http://schemas.microsoft.com/office/powerpoint/2010/main" val="1784817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2" y="549275"/>
            <a:ext cx="6695975" cy="914400"/>
          </a:xfrm>
        </p:spPr>
        <p:txBody>
          <a:bodyPr/>
          <a:lstStyle/>
          <a:p>
            <a:br>
              <a:rPr lang="de-DE" dirty="0"/>
            </a:br>
            <a:r>
              <a:rPr lang="de-DE" dirty="0" err="1"/>
              <a:t>chemicalSubstance</a:t>
            </a:r>
            <a:r>
              <a:rPr lang="de-DE" dirty="0"/>
              <a:t> in Schema </a:t>
            </a:r>
            <a:r>
              <a:rPr lang="de-DE" dirty="0" err="1"/>
              <a:t>RBMPPoM</a:t>
            </a:r>
            <a:br>
              <a:rPr lang="de-DE" dirty="0"/>
            </a:br>
            <a:r>
              <a:rPr lang="de-DE" dirty="0"/>
              <a:t>– Vorgabe/QC gemäß Reporting </a:t>
            </a:r>
            <a:r>
              <a:rPr lang="de-DE" dirty="0" err="1"/>
              <a:t>Guidance</a:t>
            </a:r>
            <a:r>
              <a:rPr lang="de-DE" dirty="0"/>
              <a:t> </a:t>
            </a:r>
            <a:r>
              <a:rPr lang="de-DE" dirty="0" err="1"/>
              <a:t>Document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313" y="1700808"/>
            <a:ext cx="8496175" cy="4276725"/>
          </a:xfrm>
        </p:spPr>
        <p:txBody>
          <a:bodyPr/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1800" b="1" dirty="0"/>
              <a:t>step1RelevantAtRBDScale</a:t>
            </a:r>
            <a:r>
              <a:rPr lang="de-DE" sz="1800" b="1" dirty="0"/>
              <a:t> in Schema </a:t>
            </a:r>
            <a:r>
              <a:rPr lang="de-DE" sz="1800" b="1" dirty="0" err="1">
                <a:solidFill>
                  <a:srgbClr val="FF0000"/>
                </a:solidFill>
              </a:rPr>
              <a:t>RBMPPoM</a:t>
            </a:r>
            <a:endParaRPr lang="de-DE" sz="1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800" b="1" dirty="0"/>
              <a:t>Guidance on completion of schema element</a:t>
            </a:r>
            <a:r>
              <a:rPr lang="en-GB" sz="1800" dirty="0"/>
              <a:t>: Required.</a:t>
            </a:r>
          </a:p>
          <a:p>
            <a:pPr marL="0" indent="0">
              <a:buNone/>
            </a:pPr>
            <a:r>
              <a:rPr lang="en-GB" dirty="0"/>
              <a:t>Indicate whether the substance has been identified as being relevant at RBD level (i.e. passed the relevance test in Step 1, according to the relevance criteria described on pages 9-10 of the CIS-Guidance No 28).</a:t>
            </a:r>
            <a:endParaRPr lang="de-DE" dirty="0"/>
          </a:p>
          <a:p>
            <a:pPr marL="0" indent="0">
              <a:buNone/>
            </a:pPr>
            <a:r>
              <a:rPr lang="en-GB" dirty="0"/>
              <a:t>Report ‘Yes’ if you proceeded to Step 2 of the two-step approach. </a:t>
            </a:r>
            <a:endParaRPr lang="de-DE" dirty="0"/>
          </a:p>
          <a:p>
            <a:pPr marL="0" indent="0">
              <a:buNone/>
            </a:pPr>
            <a:r>
              <a:rPr lang="en-GB" dirty="0"/>
              <a:t>If you report ‘No’, it is possible to report on an optional point source assessment. In this case, any knowledge of quantifiable inputs of priority hazardous substances should be reported.</a:t>
            </a:r>
            <a:endParaRPr lang="de-DE" dirty="0"/>
          </a:p>
          <a:p>
            <a:pPr marL="0" indent="0">
              <a:buNone/>
            </a:pPr>
            <a:r>
              <a:rPr lang="en-GB" sz="1800" b="1" dirty="0"/>
              <a:t>Quality checks</a:t>
            </a:r>
            <a:r>
              <a:rPr lang="en-GB" sz="1800" dirty="0"/>
              <a:t>: Conditional checks: The option ‘Unknown’ is valid if and only if the </a:t>
            </a:r>
            <a:r>
              <a:rPr lang="en-GB" sz="1800" dirty="0" err="1"/>
              <a:t>chemicalSubstance</a:t>
            </a:r>
            <a:r>
              <a:rPr lang="en-GB" sz="1800" dirty="0"/>
              <a:t> is a Priority Substance (i.e. if reporting is mandatory) </a:t>
            </a:r>
            <a:endParaRPr lang="de-DE" sz="1800" dirty="0"/>
          </a:p>
          <a:p>
            <a:pPr marL="0" indent="0">
              <a:buNone/>
            </a:pPr>
            <a:r>
              <a:rPr lang="en-GB" sz="1800" dirty="0"/>
              <a:t>Cross-check - </a:t>
            </a:r>
            <a:r>
              <a:rPr lang="en-GB" sz="1800" dirty="0">
                <a:solidFill>
                  <a:srgbClr val="FF0000"/>
                </a:solidFill>
              </a:rPr>
              <a:t>If at least one waterbody is failing to achieve good chemical status due to a Priority Substance then step1RelevantAtRBDScale must be ‘Yes’.  </a:t>
            </a:r>
            <a:r>
              <a:rPr lang="en-GB" sz="1800" dirty="0"/>
              <a:t>(The inverse is not true.) 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40780278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Vorgaben im Reporting </a:t>
            </a:r>
            <a:r>
              <a:rPr lang="de-DE" dirty="0" err="1"/>
              <a:t>Guidance</a:t>
            </a:r>
            <a:r>
              <a:rPr lang="de-DE" dirty="0"/>
              <a:t> für WFD_CHEMSTSW / INPUTPOLLUTANT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/>
              <a:t>Querbezug INPUTPOLLUTANT und WFD_CHEMSTSW  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</a:rPr>
              <a:t>Cross-check </a:t>
            </a:r>
            <a:r>
              <a:rPr lang="en-GB" sz="1800" dirty="0" err="1">
                <a:solidFill>
                  <a:srgbClr val="FF0000"/>
                </a:solidFill>
              </a:rPr>
              <a:t>für</a:t>
            </a:r>
            <a:r>
              <a:rPr lang="en-GB" sz="1800" dirty="0">
                <a:solidFill>
                  <a:srgbClr val="FF0000"/>
                </a:solidFill>
              </a:rPr>
              <a:t> </a:t>
            </a:r>
            <a:r>
              <a:rPr lang="en-GB" sz="1800" b="1" dirty="0">
                <a:solidFill>
                  <a:srgbClr val="FF0000"/>
                </a:solidFill>
              </a:rPr>
              <a:t>step1RelevantAtRBDScale </a:t>
            </a:r>
            <a:r>
              <a:rPr lang="en-GB" sz="1800" dirty="0" err="1">
                <a:solidFill>
                  <a:srgbClr val="FF0000"/>
                </a:solidFill>
              </a:rPr>
              <a:t>entspricht</a:t>
            </a:r>
            <a:r>
              <a:rPr lang="en-GB" sz="1800" dirty="0">
                <a:solidFill>
                  <a:srgbClr val="FF0000"/>
                </a:solidFill>
              </a:rPr>
              <a:t> der</a:t>
            </a: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</a:rPr>
              <a:t>Fehlermeldung</a:t>
            </a:r>
            <a:r>
              <a:rPr lang="en-GB" sz="1800" dirty="0">
                <a:solidFill>
                  <a:srgbClr val="FF0000"/>
                </a:solidFill>
              </a:rPr>
              <a:t> </a:t>
            </a:r>
            <a:r>
              <a:rPr lang="en-GB" sz="1800" dirty="0" err="1">
                <a:solidFill>
                  <a:srgbClr val="FF0000"/>
                </a:solidFill>
              </a:rPr>
              <a:t>zum</a:t>
            </a:r>
            <a:r>
              <a:rPr lang="en-GB" sz="1800" dirty="0">
                <a:solidFill>
                  <a:srgbClr val="FF0000"/>
                </a:solidFill>
              </a:rPr>
              <a:t> </a:t>
            </a:r>
            <a:r>
              <a:rPr lang="en-GB" sz="1800" dirty="0" err="1">
                <a:solidFill>
                  <a:srgbClr val="FF0000"/>
                </a:solidFill>
              </a:rPr>
              <a:t>Abgleich</a:t>
            </a:r>
            <a:r>
              <a:rPr lang="en-GB" sz="1800" dirty="0">
                <a:solidFill>
                  <a:srgbClr val="FF0000"/>
                </a:solidFill>
              </a:rPr>
              <a:t>  “</a:t>
            </a:r>
            <a:r>
              <a:rPr lang="de-DE" sz="1800" i="1" dirty="0" err="1">
                <a:solidFill>
                  <a:srgbClr val="FF0000"/>
                </a:solidFill>
              </a:rPr>
              <a:t>RBMPPoM</a:t>
            </a:r>
            <a:r>
              <a:rPr lang="de-DE" sz="1800" i="1" dirty="0">
                <a:solidFill>
                  <a:srgbClr val="FF0000"/>
                </a:solidFill>
              </a:rPr>
              <a:t>/</a:t>
            </a:r>
            <a:r>
              <a:rPr lang="de-DE" sz="1800" i="1" dirty="0" err="1">
                <a:solidFill>
                  <a:srgbClr val="FF0000"/>
                </a:solidFill>
              </a:rPr>
              <a:t>SurfaceWaterBody</a:t>
            </a:r>
            <a:r>
              <a:rPr lang="de-DE" sz="1800" i="1" dirty="0">
                <a:solidFill>
                  <a:srgbClr val="FF0000"/>
                </a:solidFill>
              </a:rPr>
              <a:t>“</a:t>
            </a:r>
            <a:endParaRPr lang="de-DE" sz="1800" i="1" dirty="0"/>
          </a:p>
          <a:p>
            <a:pPr marL="0" indent="0">
              <a:buNone/>
            </a:pPr>
            <a:r>
              <a:rPr lang="de-DE" sz="1800" i="1" dirty="0"/>
              <a:t> „</a:t>
            </a:r>
            <a:r>
              <a:rPr lang="de-DE" sz="1800" i="1" dirty="0" err="1"/>
              <a:t>If</a:t>
            </a:r>
            <a:r>
              <a:rPr lang="de-DE" sz="1800" i="1" dirty="0"/>
              <a:t> at least </a:t>
            </a:r>
            <a:r>
              <a:rPr lang="de-DE" sz="1800" i="1" dirty="0" err="1"/>
              <a:t>one</a:t>
            </a:r>
            <a:r>
              <a:rPr lang="de-DE" sz="1800" i="1" dirty="0"/>
              <a:t> </a:t>
            </a:r>
            <a:r>
              <a:rPr lang="de-DE" sz="1800" i="1" dirty="0" err="1"/>
              <a:t>waterbody</a:t>
            </a:r>
            <a:r>
              <a:rPr lang="de-DE" sz="1800" i="1" dirty="0"/>
              <a:t> </a:t>
            </a:r>
            <a:r>
              <a:rPr lang="de-DE" sz="1800" i="1" dirty="0" err="1"/>
              <a:t>is</a:t>
            </a:r>
            <a:r>
              <a:rPr lang="de-DE" sz="1800" i="1" dirty="0"/>
              <a:t> </a:t>
            </a:r>
            <a:r>
              <a:rPr lang="de-DE" sz="1800" i="1" dirty="0" err="1"/>
              <a:t>failing</a:t>
            </a:r>
            <a:r>
              <a:rPr lang="de-DE" sz="1800" i="1" dirty="0"/>
              <a:t> </a:t>
            </a:r>
            <a:r>
              <a:rPr lang="de-DE" sz="1800" i="1" dirty="0" err="1"/>
              <a:t>to</a:t>
            </a:r>
            <a:r>
              <a:rPr lang="de-DE" sz="1800" i="1" dirty="0"/>
              <a:t> </a:t>
            </a:r>
            <a:r>
              <a:rPr lang="de-DE" sz="1800" i="1" dirty="0" err="1"/>
              <a:t>achieve</a:t>
            </a:r>
            <a:r>
              <a:rPr lang="de-DE" sz="1800" i="1" dirty="0"/>
              <a:t> </a:t>
            </a:r>
            <a:r>
              <a:rPr lang="de-DE" sz="1800" i="1" dirty="0" err="1"/>
              <a:t>good</a:t>
            </a:r>
            <a:r>
              <a:rPr lang="de-DE" sz="1800" i="1" dirty="0"/>
              <a:t> </a:t>
            </a:r>
            <a:r>
              <a:rPr lang="de-DE" sz="1800" i="1" dirty="0" err="1"/>
              <a:t>chemical</a:t>
            </a:r>
            <a:r>
              <a:rPr lang="de-DE" sz="1800" i="1" dirty="0"/>
              <a:t> </a:t>
            </a:r>
            <a:r>
              <a:rPr lang="de-DE" sz="1800" i="1" dirty="0" err="1"/>
              <a:t>status</a:t>
            </a:r>
            <a:r>
              <a:rPr lang="de-DE" sz="1800" i="1" dirty="0"/>
              <a:t> due </a:t>
            </a:r>
            <a:r>
              <a:rPr lang="de-DE" sz="1800" i="1" dirty="0" err="1"/>
              <a:t>to</a:t>
            </a:r>
            <a:r>
              <a:rPr lang="de-DE" sz="1800" i="1" dirty="0"/>
              <a:t> a </a:t>
            </a:r>
            <a:r>
              <a:rPr lang="de-DE" sz="1800" i="1" dirty="0" err="1"/>
              <a:t>Priority</a:t>
            </a:r>
            <a:r>
              <a:rPr lang="de-DE" sz="1800" i="1" dirty="0"/>
              <a:t> </a:t>
            </a:r>
            <a:r>
              <a:rPr lang="de-DE" sz="1800" i="1" dirty="0" err="1"/>
              <a:t>Substance</a:t>
            </a:r>
            <a:r>
              <a:rPr lang="de-DE" sz="1800" i="1" dirty="0"/>
              <a:t> </a:t>
            </a:r>
            <a:r>
              <a:rPr lang="de-DE" sz="1800" i="1" dirty="0" err="1"/>
              <a:t>then</a:t>
            </a:r>
            <a:r>
              <a:rPr lang="de-DE" sz="1800" i="1" dirty="0"/>
              <a:t> step1RelevantAtRBDScale must </a:t>
            </a:r>
            <a:r>
              <a:rPr lang="de-DE" sz="1800" i="1" dirty="0" err="1"/>
              <a:t>be</a:t>
            </a:r>
            <a:r>
              <a:rPr lang="de-DE" sz="1800" i="1" dirty="0"/>
              <a:t> ‘Yes’.“</a:t>
            </a:r>
            <a:endParaRPr lang="de-DE" sz="1800" dirty="0"/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800" dirty="0"/>
              <a:t>Schabloneninhalte WFD_CHEMSTSW_DESH / </a:t>
            </a:r>
            <a:r>
              <a:rPr lang="de-DE" sz="1800" dirty="0" err="1"/>
              <a:t>INPUTPOLLUTANT_DExy</a:t>
            </a:r>
            <a:r>
              <a:rPr lang="de-DE" sz="1800" dirty="0"/>
              <a:t>: </a:t>
            </a:r>
          </a:p>
          <a:p>
            <a:pPr marL="0" indent="0">
              <a:buNone/>
            </a:pPr>
            <a:r>
              <a:rPr lang="de-DE" sz="1800" dirty="0"/>
              <a:t>wenn in WFD_CHEMSTSW_DESH innerhalb einer FGE auch nur für einen WK eine Grenzüberschreitung für einen bestimmten prioritären Stoff gemeldet wird, dann muss für diesen Stoff in der zugehörigen INPUTPOLLUTANT-Schablone für die betreffende FGE im Attribut STEP1RELEV (step1RelevanceAtRBDScale) zwingend der Eintrag „1“ für „Yes“ angegeben werden.</a:t>
            </a:r>
          </a:p>
          <a:p>
            <a:r>
              <a:rPr lang="de-DE" dirty="0"/>
              <a:t> 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9659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el 1">
            <a:extLst>
              <a:ext uri="{FF2B5EF4-FFF2-40B4-BE49-F238E27FC236}">
                <a16:creationId xmlns:a16="http://schemas.microsoft.com/office/drawing/2014/main" id="{C712FCC3-C84F-9484-DD83-ECD6D58B837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68313" y="1649413"/>
            <a:ext cx="8207375" cy="1274762"/>
          </a:xfrm>
        </p:spPr>
        <p:txBody>
          <a:bodyPr/>
          <a:lstStyle/>
          <a:p>
            <a:r>
              <a:rPr lang="de-DE" altLang="de-DE" dirty="0"/>
              <a:t>Blick in die Praxis</a:t>
            </a:r>
            <a:endParaRPr lang="de-DE" altLang="de-DE" b="0" dirty="0"/>
          </a:p>
        </p:txBody>
      </p:sp>
      <p:sp>
        <p:nvSpPr>
          <p:cNvPr id="7170" name="Untertitel 2">
            <a:extLst>
              <a:ext uri="{FF2B5EF4-FFF2-40B4-BE49-F238E27FC236}">
                <a16:creationId xmlns:a16="http://schemas.microsoft.com/office/drawing/2014/main" id="{6A43DFF7-3576-1DE6-F2CF-A6CA235DFF2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2895600"/>
            <a:ext cx="8207375" cy="928688"/>
          </a:xfrm>
        </p:spPr>
        <p:txBody>
          <a:bodyPr/>
          <a:lstStyle/>
          <a:p>
            <a:r>
              <a:rPr lang="de-DE" altLang="de-DE" sz="2400" b="1" dirty="0"/>
              <a:t>Querbezüge Schablonen/Formulare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395536" y="3356992"/>
            <a:ext cx="7992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altLang="de-DE" sz="2400" dirty="0"/>
              <a:t>Ausgewählte Fehlermeldungen aus WISE-Upload</a:t>
            </a:r>
          </a:p>
          <a:p>
            <a:r>
              <a:rPr lang="de-DE" altLang="de-DE" sz="2400" dirty="0"/>
              <a:t>Korrekturen am Datenupload Schleswig-Holstein</a:t>
            </a:r>
            <a:br>
              <a:rPr lang="de-DE" altLang="de-DE" sz="2400" dirty="0"/>
            </a:br>
            <a:r>
              <a:rPr lang="de-DE" altLang="de-DE" sz="2400" dirty="0"/>
              <a:t>Konsistenzprüfungen</a:t>
            </a:r>
            <a:br>
              <a:rPr lang="de-DE" altLang="de-DE" sz="2400" dirty="0"/>
            </a:br>
            <a:r>
              <a:rPr lang="de-DE" altLang="de-DE" sz="2400" dirty="0"/>
              <a:t>Work-Flow - Optimierungsmöglichkeiten</a:t>
            </a:r>
            <a:endParaRPr lang="de-DE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313" y="1700808"/>
            <a:ext cx="8207375" cy="4824536"/>
          </a:xfrm>
        </p:spPr>
        <p:txBody>
          <a:bodyPr/>
          <a:lstStyle/>
          <a:p>
            <a:pPr marL="0" indent="0">
              <a:buNone/>
            </a:pPr>
            <a:r>
              <a:rPr lang="de-DE" sz="1800" dirty="0"/>
              <a:t>Da der WISE-Upload für Eider und Schlei/Trave mit „BLOCKER“ abgewiesen worden ist, war es erforderlich einen Abgleich der Einträge in WFD_CHEMSTSW_DESH und den beiden INPUTPOLLUTANT-Schablonen für Eider und Schlei/Trave vorzunehmen, um zu checken,</a:t>
            </a:r>
          </a:p>
          <a:p>
            <a:r>
              <a:rPr lang="de-DE" sz="1800" dirty="0"/>
              <a:t>ob </a:t>
            </a:r>
            <a:r>
              <a:rPr lang="de-DE" sz="1800" u="sng" dirty="0"/>
              <a:t>jeder prioritäre Stoff</a:t>
            </a:r>
            <a:r>
              <a:rPr lang="de-DE" sz="1800" dirty="0"/>
              <a:t>, der in WFD_CHEMSTSW mit UQN-Überschreitung auftaucht auch im jeweiligen Eintragsinventar enthalten ist und</a:t>
            </a:r>
          </a:p>
          <a:p>
            <a:endParaRPr lang="de-DE" sz="1800" dirty="0"/>
          </a:p>
          <a:p>
            <a:r>
              <a:rPr lang="de-DE" sz="1800" dirty="0"/>
              <a:t> wo ggf. der Wert „2“ oder der Wert „3“ durch „1“ ersetzt werden muss.</a:t>
            </a:r>
          </a:p>
          <a:p>
            <a:endParaRPr lang="de-DE" sz="1800" dirty="0"/>
          </a:p>
          <a:p>
            <a:pPr marL="0" indent="0">
              <a:buNone/>
            </a:pPr>
            <a:r>
              <a:rPr lang="de-DE" sz="1800" dirty="0"/>
              <a:t>Dieser Abgleich wäre komfortabler gewesen, wenn für die Stoffe in WFD_CHEMSTSW und INPUTPOLLUTANT einheitliche Stoff-Codes verwendet würden, anstatt LAWA-Codes in der einen und CAS- und EEA-Codes in der anderen Schablone.</a:t>
            </a:r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25567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2" y="549275"/>
            <a:ext cx="6839991" cy="914400"/>
          </a:xfrm>
        </p:spPr>
        <p:txBody>
          <a:bodyPr/>
          <a:lstStyle/>
          <a:p>
            <a:r>
              <a:rPr lang="de-DE" dirty="0"/>
              <a:t>Qualitätssicherung LAWA WIKI: „Stolperfalle“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/>
              <a:t>Zunächst hatte es so ausgesehen, dass in INPUTPOLLUTANT_DEEI Angaben zum LAWA-Stoff 4030 (Zuordnung in WFD-</a:t>
            </a:r>
            <a:r>
              <a:rPr lang="de-DE" sz="1800" dirty="0" err="1"/>
              <a:t>Codelist</a:t>
            </a:r>
            <a:r>
              <a:rPr lang="de-DE" sz="1800" dirty="0"/>
              <a:t>: </a:t>
            </a:r>
            <a:r>
              <a:rPr lang="de-DE" sz="1800" i="1" dirty="0"/>
              <a:t>CAS_32534-81</a:t>
            </a:r>
            <a:r>
              <a:rPr lang="de-DE" sz="1800" dirty="0"/>
              <a:t>-9) fehlen, da dieser in WFD_CHEMSTSW_DESH auftaucht.</a:t>
            </a:r>
          </a:p>
          <a:p>
            <a:endParaRPr lang="de-DE" sz="1800" dirty="0"/>
          </a:p>
          <a:p>
            <a:r>
              <a:rPr lang="de-DE" sz="1800" dirty="0"/>
              <a:t>Dann stellte sich im Rahmen einer eingehenderen Prüfung allerdings heraus, dass das quasi ein „falscher Fehler“ gewesen ist, da es einen Ausrutscher in der WFD-</a:t>
            </a:r>
            <a:r>
              <a:rPr lang="de-DE" sz="1800" dirty="0" err="1"/>
              <a:t>Codelist</a:t>
            </a:r>
            <a:r>
              <a:rPr lang="de-DE" sz="1800" dirty="0"/>
              <a:t> und damit auch im LAWA WIKI beim </a:t>
            </a:r>
            <a:r>
              <a:rPr lang="de-DE" sz="1800" dirty="0" err="1"/>
              <a:t>ChemicalSubstances_Code</a:t>
            </a:r>
            <a:r>
              <a:rPr lang="de-DE" sz="1800" dirty="0"/>
              <a:t> gegeben hat. </a:t>
            </a:r>
          </a:p>
          <a:p>
            <a:endParaRPr lang="de-DE" sz="1800" dirty="0"/>
          </a:p>
          <a:p>
            <a:r>
              <a:rPr lang="de-DE" sz="1800" dirty="0"/>
              <a:t>Die BfG hat sofort korrigiert und den falschen Code </a:t>
            </a:r>
            <a:r>
              <a:rPr lang="de-DE" sz="1800" i="1" dirty="0"/>
              <a:t>CAS_32534-81</a:t>
            </a:r>
            <a:r>
              <a:rPr lang="de-DE" sz="1800" dirty="0"/>
              <a:t>-9 durch EEA_32-04-2 ersetzt. Der Stoff 4030 war somit gar nicht betroffen und es gab für diesen keinen Handlungsbedarf in INPUTPOLLUTANT_DEEI. 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94392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800" dirty="0"/>
              <a:t>Für die „verbliebenen“ drei Substanzen, für die Handlungsbedarf bestanden hat, hatte die  BfG angeboten  STEP1RELEVANCE von „2“ (= </a:t>
            </a:r>
            <a:r>
              <a:rPr lang="de-DE" sz="1800" dirty="0" err="1"/>
              <a:t>No</a:t>
            </a:r>
            <a:r>
              <a:rPr lang="de-DE" sz="1800" dirty="0"/>
              <a:t>) auf „1“ (= Yes) zu ändern und STEP2EMISS von „3“ (= Not </a:t>
            </a:r>
            <a:r>
              <a:rPr lang="de-DE" sz="1800" dirty="0" err="1"/>
              <a:t>applicable</a:t>
            </a:r>
            <a:r>
              <a:rPr lang="de-DE" sz="1800" dirty="0"/>
              <a:t>) auf 2 (= </a:t>
            </a:r>
            <a:r>
              <a:rPr lang="de-DE" sz="1800" dirty="0" err="1"/>
              <a:t>No</a:t>
            </a:r>
            <a:r>
              <a:rPr lang="de-DE" sz="1800" dirty="0"/>
              <a:t>). </a:t>
            </a:r>
          </a:p>
          <a:p>
            <a:endParaRPr lang="de-DE" sz="1800" dirty="0"/>
          </a:p>
          <a:p>
            <a:r>
              <a:rPr lang="de-DE" sz="1800" dirty="0"/>
              <a:t>Dann hätte zu diesen Substanzen keine weitere Anpassung erfolgen brauchen, es sei denn, dass noch Angaben in </a:t>
            </a:r>
            <a:r>
              <a:rPr lang="de-DE" sz="1800" dirty="0" err="1"/>
              <a:t>InputTotal</a:t>
            </a:r>
            <a:r>
              <a:rPr lang="de-DE" sz="1800" dirty="0"/>
              <a:t> und ggfs. </a:t>
            </a:r>
            <a:r>
              <a:rPr lang="de-DE" sz="1800" dirty="0" err="1"/>
              <a:t>InputCategory</a:t>
            </a:r>
            <a:r>
              <a:rPr lang="de-DE" sz="1800" dirty="0"/>
              <a:t> angeben sollen. In diesem Fall sollte ein aktualisierter Upload in den </a:t>
            </a:r>
            <a:r>
              <a:rPr lang="de-DE" sz="1800" dirty="0" err="1"/>
              <a:t>WasserBLIcK</a:t>
            </a:r>
            <a:r>
              <a:rPr lang="de-DE" sz="1800" dirty="0"/>
              <a:t> erfolgen</a:t>
            </a:r>
          </a:p>
          <a:p>
            <a:endParaRPr lang="de-DE" sz="1800" dirty="0"/>
          </a:p>
          <a:p>
            <a:r>
              <a:rPr lang="de-DE" sz="1800" dirty="0"/>
              <a:t>Damit die Datenstände im </a:t>
            </a:r>
            <a:r>
              <a:rPr lang="de-DE" sz="1800" dirty="0" err="1"/>
              <a:t>WasserBLIcK</a:t>
            </a:r>
            <a:r>
              <a:rPr lang="de-DE" sz="1800" dirty="0"/>
              <a:t> und in SH nicht auseinanderlaufen, hat SH entsprechend aktualisierte Uploads vorgenommen.</a:t>
            </a:r>
          </a:p>
        </p:txBody>
      </p:sp>
    </p:spTree>
    <p:extLst>
      <p:ext uri="{BB962C8B-B14F-4D97-AF65-F5344CB8AC3E}">
        <p14:creationId xmlns:p14="http://schemas.microsoft.com/office/powerpoint/2010/main" val="31575373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Abstimmung mit Fachkollegium – wie lässt sich was (er)klären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313" y="1672555"/>
            <a:ext cx="8675687" cy="4276725"/>
          </a:xfrm>
        </p:spPr>
        <p:txBody>
          <a:bodyPr/>
          <a:lstStyle/>
          <a:p>
            <a:pPr marL="0" indent="0">
              <a:buNone/>
            </a:pPr>
            <a:r>
              <a:rPr lang="de-DE" sz="1800" b="1" dirty="0"/>
              <a:t>„betroffene“ Stoffe markiert + Prosa m. d. B. um Prüfung und Korrektur:</a:t>
            </a:r>
          </a:p>
          <a:p>
            <a:r>
              <a:rPr lang="de-DE" sz="1800" b="1" dirty="0"/>
              <a:t>WFD_CHEMSTSW_DE_9610</a:t>
            </a:r>
            <a:r>
              <a:rPr lang="de-DE" sz="1800" dirty="0"/>
              <a:t> enthält im Attribut </a:t>
            </a:r>
            <a:r>
              <a:rPr lang="de-DE" sz="1800" b="1" dirty="0"/>
              <a:t>PS_FAIL</a:t>
            </a:r>
            <a:r>
              <a:rPr lang="de-DE" sz="1800" dirty="0"/>
              <a:t> den Eintrag „</a:t>
            </a:r>
            <a:r>
              <a:rPr lang="de-DE" sz="1800" b="1" dirty="0"/>
              <a:t>Y</a:t>
            </a:r>
            <a:r>
              <a:rPr lang="de-DE" sz="1800" dirty="0"/>
              <a:t>“ für die Substanzen, die in der Tabelle auf nächster Folie </a:t>
            </a:r>
            <a:r>
              <a:rPr lang="de-DE" sz="1800" dirty="0">
                <a:solidFill>
                  <a:srgbClr val="FF0000"/>
                </a:solidFill>
              </a:rPr>
              <a:t>rot</a:t>
            </a:r>
            <a:r>
              <a:rPr lang="de-DE" sz="1800" dirty="0"/>
              <a:t> umrandet sind):</a:t>
            </a:r>
          </a:p>
          <a:p>
            <a:r>
              <a:rPr lang="de-DE" sz="1800" dirty="0"/>
              <a:t>Wenn die Angaben in WFD_CHEMSTSW_DE_9610 und INPUTPOLLUTANT_SC konsistent sind, ist das grün </a:t>
            </a:r>
            <a:r>
              <a:rPr lang="de-DE" sz="1800" dirty="0" err="1">
                <a:solidFill>
                  <a:srgbClr val="2DFD23"/>
                </a:solidFill>
              </a:rPr>
              <a:t>grün</a:t>
            </a:r>
            <a:r>
              <a:rPr lang="de-DE" sz="1800" dirty="0"/>
              <a:t> unterlegt,</a:t>
            </a:r>
          </a:p>
          <a:p>
            <a:r>
              <a:rPr lang="de-DE" sz="1800" dirty="0"/>
              <a:t>wenn Stoffe in INPUTPOLLUTANT_DESC im Attribut „STEP1REL“ keine „1“ haben, obwohl zu diesen in PS_FAIL ein „Y“ steht, ist das gelb </a:t>
            </a:r>
            <a:r>
              <a:rPr lang="de-DE" sz="1800" dirty="0" err="1">
                <a:solidFill>
                  <a:srgbClr val="FFFF00"/>
                </a:solidFill>
              </a:rPr>
              <a:t>gelb</a:t>
            </a:r>
            <a:r>
              <a:rPr lang="de-DE" sz="1800" dirty="0"/>
              <a:t> markiert, </a:t>
            </a:r>
          </a:p>
          <a:p>
            <a:r>
              <a:rPr lang="de-DE" sz="1800" dirty="0"/>
              <a:t>wenn in „STEP1REL“ eine „1“ eingetragen ist, aber in WFD_CHEMSTSW_9610 in PS_FAIL kein „Y“ steht bzw. der PS in der Schablone WFD_CHEMSTSW_DE_9610 fehlt, ist das in </a:t>
            </a:r>
            <a:r>
              <a:rPr lang="de-DE" sz="1800" dirty="0" err="1"/>
              <a:t>magenta</a:t>
            </a:r>
            <a:r>
              <a:rPr lang="de-DE" sz="1800" dirty="0"/>
              <a:t> </a:t>
            </a:r>
            <a:r>
              <a:rPr lang="de-DE" sz="1800" dirty="0" err="1">
                <a:solidFill>
                  <a:srgbClr val="FF66FF"/>
                </a:solidFill>
              </a:rPr>
              <a:t>magenta</a:t>
            </a:r>
            <a:r>
              <a:rPr lang="de-DE" sz="1800" dirty="0"/>
              <a:t> markiert, </a:t>
            </a:r>
          </a:p>
          <a:p>
            <a:r>
              <a:rPr lang="de-DE" sz="1800" dirty="0"/>
              <a:t>wenn „einer Stoffnummer“ in „STEP1REL“ eine „1“ zugewiesen ist, der zugehörige Code aber </a:t>
            </a:r>
            <a:r>
              <a:rPr lang="de-DE" sz="1800" u="sng" dirty="0"/>
              <a:t>nicht</a:t>
            </a:r>
            <a:r>
              <a:rPr lang="de-DE" sz="1800" dirty="0"/>
              <a:t> in WFD_CHEMSTSW_9610 enthalten ist, dann ist das in </a:t>
            </a:r>
            <a:r>
              <a:rPr lang="de-DE" sz="1800" dirty="0" err="1"/>
              <a:t>cyan</a:t>
            </a:r>
            <a:r>
              <a:rPr lang="de-DE" sz="1800" dirty="0"/>
              <a:t> </a:t>
            </a:r>
            <a:r>
              <a:rPr lang="de-DE" sz="1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cyan</a:t>
            </a:r>
            <a:r>
              <a:rPr lang="de-DE" sz="1800" dirty="0"/>
              <a:t> markiert</a:t>
            </a:r>
          </a:p>
          <a:p>
            <a:endParaRPr lang="de-DE" b="1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87567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„</a:t>
            </a:r>
            <a:r>
              <a:rPr lang="de-DE" dirty="0" err="1"/>
              <a:t>Mappingtabelle</a:t>
            </a:r>
            <a:r>
              <a:rPr lang="de-DE" dirty="0"/>
              <a:t>“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3585672"/>
              </p:ext>
            </p:extLst>
          </p:nvPr>
        </p:nvGraphicFramePr>
        <p:xfrm>
          <a:off x="893365" y="1772812"/>
          <a:ext cx="6846987" cy="4752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7633">
                  <a:extLst>
                    <a:ext uri="{9D8B030D-6E8A-4147-A177-3AD203B41FA5}">
                      <a16:colId xmlns:a16="http://schemas.microsoft.com/office/drawing/2014/main" val="2948289603"/>
                    </a:ext>
                  </a:extLst>
                </a:gridCol>
                <a:gridCol w="1729393">
                  <a:extLst>
                    <a:ext uri="{9D8B030D-6E8A-4147-A177-3AD203B41FA5}">
                      <a16:colId xmlns:a16="http://schemas.microsoft.com/office/drawing/2014/main" val="1616188780"/>
                    </a:ext>
                  </a:extLst>
                </a:gridCol>
                <a:gridCol w="3599961">
                  <a:extLst>
                    <a:ext uri="{9D8B030D-6E8A-4147-A177-3AD203B41FA5}">
                      <a16:colId xmlns:a16="http://schemas.microsoft.com/office/drawing/2014/main" val="4093411655"/>
                    </a:ext>
                  </a:extLst>
                </a:gridCol>
              </a:tblGrid>
              <a:tr h="2894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</a:rPr>
                        <a:t>LAWA-Code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CAS- bzw. EU-Code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Stoff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420958942"/>
                  </a:ext>
                </a:extLst>
              </a:tr>
              <a:tr h="2894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1166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highlight>
                            <a:srgbClr val="00FF00"/>
                          </a:highlight>
                        </a:rPr>
                        <a:t>CAS_7439-97-6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Quecksilber und Quecksilberverbindungen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778714763"/>
                  </a:ext>
                </a:extLst>
              </a:tr>
              <a:tr h="2894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2127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highlight>
                            <a:srgbClr val="FFFF00"/>
                          </a:highlight>
                        </a:rPr>
                        <a:t>CAS_52315-07-8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Cypermethrin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2418511"/>
                  </a:ext>
                </a:extLst>
              </a:tr>
              <a:tr h="2894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2198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highlight>
                            <a:srgbClr val="00FF00"/>
                          </a:highlight>
                        </a:rPr>
                        <a:t>CAS_74070-46-5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Aclonifen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39894441"/>
                  </a:ext>
                </a:extLst>
              </a:tr>
              <a:tr h="2894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2247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highlight>
                            <a:srgbClr val="00FF00"/>
                          </a:highlight>
                        </a:rPr>
                        <a:t>CAS_886-50-0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Terbutryn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41175326"/>
                  </a:ext>
                </a:extLst>
              </a:tr>
              <a:tr h="2894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2320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highlight>
                            <a:srgbClr val="00FF00"/>
                          </a:highlight>
                        </a:rPr>
                        <a:t>CAS_50-32-8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Benzo(a)pyren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722362481"/>
                  </a:ext>
                </a:extLst>
              </a:tr>
              <a:tr h="5307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2768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highlight>
                            <a:srgbClr val="00FF00"/>
                          </a:highlight>
                        </a:rPr>
                        <a:t>CAS_36643-28-4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Tributylzinnverbindungen (Tributylzinn-Kation)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125643059"/>
                  </a:ext>
                </a:extLst>
              </a:tr>
              <a:tr h="2894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4002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highlight>
                            <a:srgbClr val="00FF00"/>
                          </a:highlight>
                        </a:rPr>
                        <a:t>CAS_28159-98-0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Irgarol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427676387"/>
                  </a:ext>
                </a:extLst>
              </a:tr>
              <a:tr h="5307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4007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highlight>
                            <a:srgbClr val="00FF00"/>
                          </a:highlight>
                        </a:rPr>
                        <a:t>CAS_1763-23-1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Perfluoroktansulfonsäure und ihre Derivate (PFOS)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538530589"/>
                  </a:ext>
                </a:extLst>
              </a:tr>
              <a:tr h="2894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4030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highlight>
                            <a:srgbClr val="00FF00"/>
                          </a:highlight>
                        </a:rPr>
                        <a:t>EEA_32-04-2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Bromierte Diphenylether (BDE)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524745071"/>
                  </a:ext>
                </a:extLst>
              </a:tr>
              <a:tr h="2894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2310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highlight>
                            <a:srgbClr val="FF00FF"/>
                          </a:highlight>
                        </a:rPr>
                        <a:t>CAS_191-24-2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Benzo(g,h,i)perylen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850850881"/>
                  </a:ext>
                </a:extLst>
              </a:tr>
              <a:tr h="2894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1188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highlight>
                            <a:srgbClr val="FF00FF"/>
                          </a:highlight>
                        </a:rPr>
                        <a:t>CAS_7440-02-0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Nickel und Nickel-Verbindungen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80936908"/>
                  </a:ext>
                </a:extLst>
              </a:tr>
              <a:tr h="796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</a:rPr>
                        <a:t>2320, 2301, 2302, 2310, 2330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highlight>
                            <a:srgbClr val="00FFFF"/>
                          </a:highlight>
                        </a:rPr>
                        <a:t>EEA_33-56-7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</a:rPr>
                        <a:t>Total PAHs (</a:t>
                      </a:r>
                      <a:r>
                        <a:rPr lang="de-DE" sz="1100" dirty="0" err="1">
                          <a:effectLst/>
                        </a:rPr>
                        <a:t>Benzo</a:t>
                      </a:r>
                      <a:r>
                        <a:rPr lang="de-DE" sz="1100" dirty="0">
                          <a:effectLst/>
                        </a:rPr>
                        <a:t>(a)</a:t>
                      </a:r>
                      <a:r>
                        <a:rPr lang="de-DE" sz="1100" dirty="0" err="1">
                          <a:effectLst/>
                        </a:rPr>
                        <a:t>pyrene</a:t>
                      </a:r>
                      <a:r>
                        <a:rPr lang="de-DE" sz="1100" dirty="0">
                          <a:effectLst/>
                        </a:rPr>
                        <a:t>, </a:t>
                      </a:r>
                      <a:r>
                        <a:rPr lang="de-DE" sz="1100" dirty="0" err="1">
                          <a:effectLst/>
                        </a:rPr>
                        <a:t>Benzo</a:t>
                      </a:r>
                      <a:r>
                        <a:rPr lang="de-DE" sz="1100" dirty="0">
                          <a:effectLst/>
                        </a:rPr>
                        <a:t>(b)</a:t>
                      </a:r>
                      <a:r>
                        <a:rPr lang="de-DE" sz="1100" dirty="0" err="1">
                          <a:effectLst/>
                        </a:rPr>
                        <a:t>fluoranthene</a:t>
                      </a:r>
                      <a:r>
                        <a:rPr lang="de-DE" sz="1100" dirty="0">
                          <a:effectLst/>
                        </a:rPr>
                        <a:t>, </a:t>
                      </a:r>
                      <a:r>
                        <a:rPr lang="de-DE" sz="1100" dirty="0" err="1">
                          <a:effectLst/>
                        </a:rPr>
                        <a:t>Benzo</a:t>
                      </a:r>
                      <a:r>
                        <a:rPr lang="de-DE" sz="1100" dirty="0">
                          <a:effectLst/>
                        </a:rPr>
                        <a:t>(k)</a:t>
                      </a:r>
                      <a:r>
                        <a:rPr lang="de-DE" sz="1100" dirty="0" err="1">
                          <a:effectLst/>
                        </a:rPr>
                        <a:t>fluoranthene</a:t>
                      </a:r>
                      <a:r>
                        <a:rPr lang="de-DE" sz="1100" dirty="0">
                          <a:effectLst/>
                        </a:rPr>
                        <a:t>, </a:t>
                      </a:r>
                      <a:r>
                        <a:rPr lang="de-DE" sz="1100" dirty="0" err="1">
                          <a:effectLst/>
                        </a:rPr>
                        <a:t>Benzo</a:t>
                      </a:r>
                      <a:r>
                        <a:rPr lang="de-DE" sz="1100" dirty="0">
                          <a:effectLst/>
                        </a:rPr>
                        <a:t>(</a:t>
                      </a:r>
                      <a:r>
                        <a:rPr lang="de-DE" sz="1100" dirty="0" err="1">
                          <a:effectLst/>
                        </a:rPr>
                        <a:t>ghi</a:t>
                      </a:r>
                      <a:r>
                        <a:rPr lang="de-DE" sz="1100" dirty="0">
                          <a:effectLst/>
                        </a:rPr>
                        <a:t>)</a:t>
                      </a:r>
                      <a:r>
                        <a:rPr lang="de-DE" sz="1100" dirty="0" err="1">
                          <a:effectLst/>
                        </a:rPr>
                        <a:t>perylene</a:t>
                      </a:r>
                      <a:r>
                        <a:rPr lang="de-DE" sz="1100" dirty="0">
                          <a:effectLst/>
                        </a:rPr>
                        <a:t>, </a:t>
                      </a:r>
                      <a:r>
                        <a:rPr lang="de-DE" sz="1100" dirty="0" err="1">
                          <a:effectLst/>
                        </a:rPr>
                        <a:t>Indeno</a:t>
                      </a:r>
                      <a:r>
                        <a:rPr lang="de-DE" sz="1100" dirty="0">
                          <a:effectLst/>
                        </a:rPr>
                        <a:t>(1,2,3- cd)</a:t>
                      </a:r>
                      <a:r>
                        <a:rPr lang="de-DE" sz="1100" dirty="0" err="1">
                          <a:effectLst/>
                        </a:rPr>
                        <a:t>pyrene</a:t>
                      </a:r>
                      <a:r>
                        <a:rPr lang="de-DE" sz="1100" dirty="0">
                          <a:effectLst/>
                        </a:rPr>
                        <a:t>)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95325686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527" y="2536115"/>
            <a:ext cx="11225847" cy="723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3" name="Rechteck 2"/>
          <p:cNvSpPr/>
          <p:nvPr/>
        </p:nvSpPr>
        <p:spPr>
          <a:xfrm>
            <a:off x="893365" y="2060848"/>
            <a:ext cx="6846987" cy="367240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0790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Qualitätssicherung LAWA WIKI / Stolperfalle Abweichung </a:t>
            </a:r>
            <a:r>
              <a:rPr lang="de-DE" dirty="0" err="1"/>
              <a:t>OGewV</a:t>
            </a:r>
            <a:r>
              <a:rPr lang="de-DE" dirty="0"/>
              <a:t> von WRRL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b="1" dirty="0"/>
              <a:t>Fehlerbereinigung aufgrund eines anderen Fehleintrags in einer der Codelisten für Stoffe im LAWA WIKI:</a:t>
            </a:r>
          </a:p>
          <a:p>
            <a:r>
              <a:rPr lang="de-DE" sz="1800" dirty="0"/>
              <a:t>In </a:t>
            </a:r>
            <a:r>
              <a:rPr lang="de-DE" sz="1800" b="1" dirty="0"/>
              <a:t>WFD_CHEMSTSW_DESH</a:t>
            </a:r>
            <a:r>
              <a:rPr lang="de-DE" sz="1800" dirty="0"/>
              <a:t> musste ein </a:t>
            </a:r>
            <a:r>
              <a:rPr lang="de-DE" sz="1800" b="1" dirty="0"/>
              <a:t>Datensatz mit der Angabe von CAS_14797-55-8 (Nitrat) als RBSP für WK DERW_DESH_OG_08 gelöscht</a:t>
            </a:r>
            <a:r>
              <a:rPr lang="de-DE" sz="1800" dirty="0"/>
              <a:t> werden, weil die Angabe von Nitrat ausschließlich in WFD_L_CHEMSTSW zulässig ist (Grund: Abweichung </a:t>
            </a:r>
            <a:r>
              <a:rPr lang="de-DE" sz="1800" dirty="0" err="1"/>
              <a:t>OGewV</a:t>
            </a:r>
            <a:r>
              <a:rPr lang="de-DE" sz="1800" dirty="0"/>
              <a:t> von WRRL, Nitrat ist weder PS noch RBSP und wird für die WRRL ausschließlich für Grundwasser bei der Bewertung des chemischen Zustandes berücksichtigt). 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PS:</a:t>
            </a:r>
          </a:p>
          <a:p>
            <a:pPr marL="0" indent="0">
              <a:buNone/>
            </a:pPr>
            <a:r>
              <a:rPr lang="de-DE" dirty="0"/>
              <a:t>Die Korrektur im LAWA WIKI wurde ebenfalls umgehend vorgenommen </a:t>
            </a:r>
            <a:r>
              <a:rPr lang="de-DE" dirty="0">
                <a:sym typeface="Wingdings" panose="05000000000000000000" pitchFamily="2" charset="2"/>
              </a:rPr>
              <a:t>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2997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el 1">
            <a:extLst>
              <a:ext uri="{FF2B5EF4-FFF2-40B4-BE49-F238E27FC236}">
                <a16:creationId xmlns:a16="http://schemas.microsoft.com/office/drawing/2014/main" id="{C5F45FE2-925A-3A15-7795-14951516D8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2" y="549275"/>
            <a:ext cx="6263927" cy="914400"/>
          </a:xfrm>
        </p:spPr>
        <p:txBody>
          <a:bodyPr/>
          <a:lstStyle/>
          <a:p>
            <a:r>
              <a:rPr lang="de-DE" altLang="de-DE" dirty="0"/>
              <a:t>WISE-Upload: </a:t>
            </a:r>
            <a:br>
              <a:rPr lang="de-DE" altLang="de-DE" dirty="0"/>
            </a:br>
            <a:r>
              <a:rPr lang="de-DE" altLang="de-DE" dirty="0"/>
              <a:t>Fehlermeldung zu „</a:t>
            </a:r>
            <a:r>
              <a:rPr lang="de-DE" altLang="de-DE" dirty="0" err="1"/>
              <a:t>IntercalibrationType</a:t>
            </a:r>
            <a:r>
              <a:rPr lang="de-DE" altLang="de-DE" dirty="0"/>
              <a:t>“</a:t>
            </a:r>
            <a:br>
              <a:rPr lang="de-DE" dirty="0"/>
            </a:br>
            <a:endParaRPr lang="de-DE" alt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470C95-7ADD-2346-4B8A-053AB405D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844824"/>
            <a:ext cx="8568183" cy="4680520"/>
          </a:xfrm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de-DE" sz="1800" b="1" dirty="0">
                <a:solidFill>
                  <a:srgbClr val="002060"/>
                </a:solidFill>
              </a:rPr>
              <a:t>Blocker: </a:t>
            </a:r>
          </a:p>
          <a:p>
            <a:pPr marL="0" indent="0">
              <a:buNone/>
            </a:pPr>
            <a:r>
              <a:rPr lang="de-DE" sz="1800" b="1" dirty="0">
                <a:solidFill>
                  <a:srgbClr val="002060"/>
                </a:solidFill>
              </a:rPr>
              <a:t>WISE-</a:t>
            </a:r>
            <a:r>
              <a:rPr lang="de-DE" sz="1800" b="1" dirty="0" err="1">
                <a:solidFill>
                  <a:srgbClr val="002060"/>
                </a:solidFill>
              </a:rPr>
              <a:t>Uploadroutine</a:t>
            </a:r>
            <a:r>
              <a:rPr lang="de-DE" sz="1800" b="1" dirty="0">
                <a:solidFill>
                  <a:srgbClr val="002060"/>
                </a:solidFill>
              </a:rPr>
              <a:t> meldet, dass Regel im Rahmen</a:t>
            </a:r>
          </a:p>
          <a:p>
            <a:pPr marL="0" indent="0">
              <a:buNone/>
            </a:pPr>
            <a:r>
              <a:rPr lang="en-GB" sz="1800" dirty="0"/>
              <a:t>Cross-schema check: </a:t>
            </a:r>
            <a:r>
              <a:rPr lang="en-GB" sz="1800" dirty="0" err="1">
                <a:solidFill>
                  <a:srgbClr val="FF0000"/>
                </a:solidFill>
              </a:rPr>
              <a:t>swIntercalibrationType</a:t>
            </a:r>
            <a:r>
              <a:rPr lang="en-GB" sz="1800" dirty="0">
                <a:solidFill>
                  <a:srgbClr val="FF0000"/>
                </a:solidFill>
              </a:rPr>
              <a:t> must be consistent with the codes reported in SWB/</a:t>
            </a:r>
            <a:r>
              <a:rPr lang="en-GB" sz="1800" dirty="0" err="1">
                <a:solidFill>
                  <a:srgbClr val="FF0000"/>
                </a:solidFill>
              </a:rPr>
              <a:t>SurfaceWaterBody</a:t>
            </a:r>
            <a:r>
              <a:rPr lang="en-GB" sz="1800" dirty="0">
                <a:solidFill>
                  <a:srgbClr val="FF0000"/>
                </a:solidFill>
              </a:rPr>
              <a:t>/</a:t>
            </a:r>
            <a:r>
              <a:rPr lang="en-GB" sz="1800" dirty="0" err="1">
                <a:solidFill>
                  <a:srgbClr val="FF0000"/>
                </a:solidFill>
              </a:rPr>
              <a:t>surfaceWaterBodyIntercalibrationType</a:t>
            </a:r>
            <a:r>
              <a:rPr lang="en-GB" sz="1800" dirty="0"/>
              <a:t>. </a:t>
            </a:r>
          </a:p>
          <a:p>
            <a:pPr marL="0" indent="0">
              <a:buNone/>
            </a:pPr>
            <a:r>
              <a:rPr lang="en-GB" sz="1800" b="1" dirty="0" err="1">
                <a:solidFill>
                  <a:srgbClr val="002060"/>
                </a:solidFill>
              </a:rPr>
              <a:t>verletzt</a:t>
            </a:r>
            <a:r>
              <a:rPr lang="en-GB" sz="1800" b="1" dirty="0">
                <a:solidFill>
                  <a:srgbClr val="002060"/>
                </a:solidFill>
              </a:rPr>
              <a:t> </a:t>
            </a:r>
            <a:r>
              <a:rPr lang="en-GB" sz="1800" b="1" dirty="0" err="1">
                <a:solidFill>
                  <a:srgbClr val="002060"/>
                </a:solidFill>
              </a:rPr>
              <a:t>worden</a:t>
            </a:r>
            <a:r>
              <a:rPr lang="en-GB" sz="1800" b="1" dirty="0">
                <a:solidFill>
                  <a:srgbClr val="002060"/>
                </a:solidFill>
              </a:rPr>
              <a:t> </a:t>
            </a:r>
            <a:r>
              <a:rPr lang="en-GB" sz="1800" b="1" dirty="0" err="1">
                <a:solidFill>
                  <a:srgbClr val="002060"/>
                </a:solidFill>
              </a:rPr>
              <a:t>ist</a:t>
            </a:r>
            <a:r>
              <a:rPr lang="en-GB" sz="1800" b="1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endParaRPr lang="en-GB" sz="1800" b="1" dirty="0">
              <a:solidFill>
                <a:srgbClr val="00206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68055" y="375198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896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2051720" y="5754389"/>
            <a:ext cx="792088" cy="316285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6732240" y="1816571"/>
            <a:ext cx="504056" cy="316285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468312" y="5517232"/>
            <a:ext cx="1943448" cy="216024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solidFill>
                <a:schemeClr val="tx1"/>
              </a:solidFill>
            </a:endParaRPr>
          </a:p>
        </p:txBody>
      </p:sp>
      <p:sp>
        <p:nvSpPr>
          <p:cNvPr id="9217" name="Titel 1">
            <a:extLst>
              <a:ext uri="{FF2B5EF4-FFF2-40B4-BE49-F238E27FC236}">
                <a16:creationId xmlns:a16="http://schemas.microsoft.com/office/drawing/2014/main" id="{C5F45FE2-925A-3A15-7795-14951516D8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2" y="549275"/>
            <a:ext cx="6479951" cy="914400"/>
          </a:xfrm>
        </p:spPr>
        <p:txBody>
          <a:bodyPr/>
          <a:lstStyle/>
          <a:p>
            <a:r>
              <a:rPr lang="de-DE" altLang="de-DE" dirty="0" err="1"/>
              <a:t>IntercalibrationType</a:t>
            </a:r>
            <a:r>
              <a:rPr lang="de-DE" altLang="de-DE" dirty="0"/>
              <a:t> in SW-</a:t>
            </a:r>
            <a:r>
              <a:rPr lang="de-DE" dirty="0" err="1"/>
              <a:t>Characterschablonen</a:t>
            </a:r>
            <a:r>
              <a:rPr lang="de-DE" dirty="0"/>
              <a:t> – Vorgabe/QC gemäß Reporting </a:t>
            </a:r>
            <a:r>
              <a:rPr lang="de-DE" dirty="0" err="1"/>
              <a:t>Guidance</a:t>
            </a:r>
            <a:r>
              <a:rPr lang="de-DE" dirty="0"/>
              <a:t> </a:t>
            </a:r>
            <a:r>
              <a:rPr lang="de-DE" dirty="0" err="1"/>
              <a:t>Document</a:t>
            </a:r>
            <a:endParaRPr lang="de-DE" alt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470C95-7ADD-2346-4B8A-053AB405D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816571"/>
            <a:ext cx="8207375" cy="4276725"/>
          </a:xfrm>
        </p:spPr>
        <p:txBody>
          <a:bodyPr rtlCol="0">
            <a:no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b="1" dirty="0" err="1"/>
              <a:t>SurfaceWaterBodyIntercalibrationType</a:t>
            </a:r>
            <a:r>
              <a:rPr lang="de-DE" b="1" dirty="0"/>
              <a:t> (INT_CAL_TP) in Schema </a:t>
            </a:r>
            <a:r>
              <a:rPr lang="de-DE" b="1" dirty="0">
                <a:solidFill>
                  <a:srgbClr val="FF0000"/>
                </a:solidFill>
              </a:rPr>
              <a:t>SWB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dirty="0"/>
              <a:t>If the surface water body type corresponds with an </a:t>
            </a:r>
            <a:r>
              <a:rPr lang="en-US" dirty="0" err="1"/>
              <a:t>intercalibration</a:t>
            </a:r>
            <a:r>
              <a:rPr lang="en-US" dirty="0"/>
              <a:t> type, report the </a:t>
            </a:r>
            <a:r>
              <a:rPr lang="en-US" dirty="0" err="1"/>
              <a:t>intercalibration</a:t>
            </a:r>
            <a:r>
              <a:rPr lang="en-US" dirty="0"/>
              <a:t> type code (not name). The </a:t>
            </a:r>
            <a:r>
              <a:rPr lang="en-US" dirty="0" err="1"/>
              <a:t>intercalibration</a:t>
            </a:r>
            <a:r>
              <a:rPr lang="en-US" dirty="0"/>
              <a:t> type reported in this element must be appropriate to the surface water body's Category. If there is no corresponding </a:t>
            </a:r>
            <a:r>
              <a:rPr lang="en-US" dirty="0" err="1"/>
              <a:t>intercalibration</a:t>
            </a:r>
            <a:r>
              <a:rPr lang="en-US" dirty="0"/>
              <a:t> type, select 'Not relevant'. Report 'Not relevant' for territorial waters.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b="1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b="1" dirty="0"/>
              <a:t>Quality checks</a:t>
            </a:r>
            <a:r>
              <a:rPr lang="en-US" dirty="0"/>
              <a:t>: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dirty="0"/>
              <a:t>Element check: </a:t>
            </a:r>
            <a:r>
              <a:rPr lang="en-US" dirty="0" err="1"/>
              <a:t>SurfaceWaterBodyIntercalibrationType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must be reported</a:t>
            </a:r>
            <a:r>
              <a:rPr lang="en-US" dirty="0"/>
              <a:t>. A valid option must be selected from the </a:t>
            </a:r>
            <a:r>
              <a:rPr lang="en-US" dirty="0">
                <a:solidFill>
                  <a:srgbClr val="FF0000"/>
                </a:solidFill>
              </a:rPr>
              <a:t>enumeration list</a:t>
            </a:r>
            <a:r>
              <a:rPr lang="en-US" dirty="0"/>
              <a:t>. More than one option can be selected.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dirty="0"/>
              <a:t>Within-schema check: </a:t>
            </a:r>
            <a:r>
              <a:rPr lang="en-US" dirty="0">
                <a:solidFill>
                  <a:srgbClr val="FF0000"/>
                </a:solidFill>
              </a:rPr>
              <a:t>'Not relevant' should be reported if </a:t>
            </a:r>
            <a:r>
              <a:rPr lang="en-US" dirty="0" err="1">
                <a:solidFill>
                  <a:srgbClr val="FF0000"/>
                </a:solidFill>
              </a:rPr>
              <a:t>SurfaceWaterBodyCategory</a:t>
            </a:r>
            <a:r>
              <a:rPr lang="en-US" dirty="0">
                <a:solidFill>
                  <a:srgbClr val="FF0000"/>
                </a:solidFill>
              </a:rPr>
              <a:t> is '</a:t>
            </a:r>
            <a:r>
              <a:rPr lang="en-US" dirty="0" err="1">
                <a:solidFill>
                  <a:srgbClr val="FF0000"/>
                </a:solidFill>
              </a:rPr>
              <a:t>TeW</a:t>
            </a:r>
            <a:r>
              <a:rPr lang="en-US" dirty="0">
                <a:solidFill>
                  <a:srgbClr val="FF0000"/>
                </a:solidFill>
              </a:rPr>
              <a:t>'.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dirty="0"/>
              <a:t>Cross-schema check: </a:t>
            </a:r>
            <a:r>
              <a:rPr lang="en-US" dirty="0" err="1"/>
              <a:t>SurfaceWaterBodyIntercalibrationType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must be consistent with the codes reported in </a:t>
            </a:r>
            <a:r>
              <a:rPr lang="en-US" b="1" dirty="0">
                <a:solidFill>
                  <a:srgbClr val="FF0000"/>
                </a:solidFill>
              </a:rPr>
              <a:t>SWMET</a:t>
            </a:r>
            <a:r>
              <a:rPr lang="en-US" dirty="0">
                <a:solidFill>
                  <a:srgbClr val="FF0000"/>
                </a:solidFill>
              </a:rPr>
              <a:t>/</a:t>
            </a:r>
            <a:r>
              <a:rPr lang="en-US" dirty="0" err="1">
                <a:solidFill>
                  <a:srgbClr val="FF0000"/>
                </a:solidFill>
              </a:rPr>
              <a:t>IntercalibrationType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68312" y="4221088"/>
            <a:ext cx="1871440" cy="216024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3779912" y="1844824"/>
            <a:ext cx="792088" cy="316285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solidFill>
                <a:schemeClr val="tx1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468312" y="4509120"/>
            <a:ext cx="575296" cy="316285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solidFill>
                <a:schemeClr val="tx1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2051720" y="5157192"/>
            <a:ext cx="504056" cy="316285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solidFill>
                <a:schemeClr val="tx1"/>
              </a:solidFill>
            </a:endParaRPr>
          </a:p>
        </p:txBody>
      </p:sp>
      <p:sp>
        <p:nvSpPr>
          <p:cNvPr id="9217" name="Titel 1">
            <a:extLst>
              <a:ext uri="{FF2B5EF4-FFF2-40B4-BE49-F238E27FC236}">
                <a16:creationId xmlns:a16="http://schemas.microsoft.com/office/drawing/2014/main" id="{C5F45FE2-925A-3A15-7795-14951516D8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de-DE" altLang="de-DE" dirty="0"/>
            </a:br>
            <a:br>
              <a:rPr lang="de-DE" altLang="de-DE" dirty="0"/>
            </a:br>
            <a:br>
              <a:rPr lang="de-DE" dirty="0"/>
            </a:br>
            <a:br>
              <a:rPr lang="de-DE" dirty="0"/>
            </a:br>
            <a:endParaRPr lang="de-DE" alt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470C95-7ADD-2346-4B8A-053AB405D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844824"/>
            <a:ext cx="8568183" cy="5112568"/>
          </a:xfrm>
        </p:spPr>
        <p:txBody>
          <a:bodyPr rtlCol="0">
            <a:no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b="1" dirty="0" err="1"/>
              <a:t>swIntercalibrationType</a:t>
            </a:r>
            <a:r>
              <a:rPr lang="de-DE" b="1" dirty="0"/>
              <a:t> in Schema SWMET</a:t>
            </a:r>
          </a:p>
          <a:p>
            <a:pPr marL="0" indent="0">
              <a:buNone/>
            </a:pPr>
            <a:r>
              <a:rPr lang="en-GB" b="1" dirty="0"/>
              <a:t>Field type / facets: </a:t>
            </a:r>
            <a:r>
              <a:rPr lang="en-GB" dirty="0" err="1"/>
              <a:t>SWIntercalibrationType_Enum</a:t>
            </a:r>
            <a:r>
              <a:rPr lang="en-GB" dirty="0"/>
              <a:t> (see </a:t>
            </a:r>
            <a:r>
              <a:rPr lang="en-GB" dirty="0">
                <a:solidFill>
                  <a:srgbClr val="FF0000"/>
                </a:solidFill>
              </a:rPr>
              <a:t>Annex 8a</a:t>
            </a:r>
            <a:r>
              <a:rPr lang="en-GB" dirty="0"/>
              <a:t>)</a:t>
            </a:r>
            <a:endParaRPr lang="de-DE" dirty="0"/>
          </a:p>
          <a:p>
            <a:pPr marL="0" indent="0">
              <a:buNone/>
            </a:pPr>
            <a:r>
              <a:rPr lang="en-GB" b="1" dirty="0"/>
              <a:t>Guidance on completion of schema element</a:t>
            </a:r>
            <a:r>
              <a:rPr lang="en-GB" dirty="0"/>
              <a:t>: Required. </a:t>
            </a:r>
            <a:endParaRPr lang="de-DE" dirty="0"/>
          </a:p>
          <a:p>
            <a:pPr marL="0" indent="0">
              <a:buNone/>
            </a:pPr>
            <a:r>
              <a:rPr lang="en-GB" dirty="0"/>
              <a:t>The </a:t>
            </a:r>
            <a:r>
              <a:rPr lang="en-GB" dirty="0" err="1"/>
              <a:t>intercalibration</a:t>
            </a:r>
            <a:r>
              <a:rPr lang="en-GB" dirty="0"/>
              <a:t> type reported in this element must be appropriate to the surface water body’s Category.</a:t>
            </a:r>
            <a:endParaRPr lang="de-DE" dirty="0"/>
          </a:p>
          <a:p>
            <a:pPr marL="0" indent="0">
              <a:buNone/>
            </a:pPr>
            <a:r>
              <a:rPr lang="en-GB" dirty="0"/>
              <a:t>If there is no corresponding </a:t>
            </a:r>
            <a:r>
              <a:rPr lang="en-GB" dirty="0" err="1"/>
              <a:t>intercalibration</a:t>
            </a:r>
            <a:r>
              <a:rPr lang="en-GB" dirty="0"/>
              <a:t> type, select ‘Not applicable’.</a:t>
            </a:r>
            <a:endParaRPr lang="de-DE" dirty="0"/>
          </a:p>
          <a:p>
            <a:pPr marL="0" indent="0">
              <a:buNone/>
            </a:pPr>
            <a:r>
              <a:rPr lang="en-GB" b="1" dirty="0"/>
              <a:t>Quality checks</a:t>
            </a:r>
            <a:r>
              <a:rPr lang="en-GB" dirty="0"/>
              <a:t>: </a:t>
            </a:r>
          </a:p>
          <a:p>
            <a:pPr marL="0" indent="0">
              <a:buNone/>
            </a:pPr>
            <a:r>
              <a:rPr lang="en-GB" dirty="0"/>
              <a:t>Cross-schema check: </a:t>
            </a:r>
            <a:r>
              <a:rPr lang="en-GB" dirty="0" err="1">
                <a:solidFill>
                  <a:srgbClr val="FF0000"/>
                </a:solidFill>
              </a:rPr>
              <a:t>swIntercalibrationType</a:t>
            </a:r>
            <a:r>
              <a:rPr lang="en-GB" dirty="0">
                <a:solidFill>
                  <a:srgbClr val="FF0000"/>
                </a:solidFill>
              </a:rPr>
              <a:t> must be consistent with the codes reported in SWB/</a:t>
            </a:r>
            <a:r>
              <a:rPr lang="en-GB" dirty="0" err="1">
                <a:solidFill>
                  <a:srgbClr val="FF0000"/>
                </a:solidFill>
              </a:rPr>
              <a:t>SurfaceWaterBody</a:t>
            </a:r>
            <a:r>
              <a:rPr lang="en-GB" dirty="0">
                <a:solidFill>
                  <a:srgbClr val="FF0000"/>
                </a:solidFill>
              </a:rPr>
              <a:t>/</a:t>
            </a:r>
            <a:r>
              <a:rPr lang="en-GB" dirty="0" err="1">
                <a:solidFill>
                  <a:srgbClr val="FF0000"/>
                </a:solidFill>
              </a:rPr>
              <a:t>surfaceWaterBodyIntercalibrationType</a:t>
            </a:r>
            <a:r>
              <a:rPr lang="en-GB" dirty="0"/>
              <a:t>. The </a:t>
            </a:r>
            <a:r>
              <a:rPr lang="en-GB" dirty="0" err="1"/>
              <a:t>intercalibration</a:t>
            </a:r>
            <a:r>
              <a:rPr lang="en-GB" dirty="0"/>
              <a:t> types reported here for a certain national characterisation type have to include all the </a:t>
            </a:r>
            <a:r>
              <a:rPr lang="en-GB" dirty="0" err="1"/>
              <a:t>intercalibration</a:t>
            </a:r>
            <a:r>
              <a:rPr lang="en-GB" dirty="0"/>
              <a:t> types reported in SWB/</a:t>
            </a:r>
            <a:r>
              <a:rPr lang="en-GB" dirty="0" err="1"/>
              <a:t>SurfaceWaterBody</a:t>
            </a:r>
            <a:r>
              <a:rPr lang="en-GB" dirty="0"/>
              <a:t> for different water bodies of the type in question.</a:t>
            </a:r>
            <a:endParaRPr lang="de-DE" dirty="0"/>
          </a:p>
          <a:p>
            <a:pPr marL="0" indent="0">
              <a:buNone/>
            </a:pPr>
            <a:r>
              <a:rPr lang="en-GB" dirty="0"/>
              <a:t>Element check: Each </a:t>
            </a:r>
            <a:r>
              <a:rPr lang="en-GB" dirty="0" err="1"/>
              <a:t>intercalibration</a:t>
            </a:r>
            <a:r>
              <a:rPr lang="en-GB" dirty="0"/>
              <a:t> type can only be reported once for a </a:t>
            </a:r>
            <a:r>
              <a:rPr lang="en-GB" dirty="0" err="1"/>
              <a:t>SWType</a:t>
            </a:r>
            <a:r>
              <a:rPr lang="en-GB" dirty="0"/>
              <a:t>.</a:t>
            </a:r>
            <a:r>
              <a:rPr lang="de-DE" dirty="0"/>
              <a:t> 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C5F45FE2-925A-3A15-7795-14951516D8D5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68312" y="549275"/>
            <a:ext cx="6479951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dirty="0" err="1"/>
              <a:t>IntercalibrationType</a:t>
            </a:r>
            <a:r>
              <a:rPr lang="de-DE" altLang="de-DE" dirty="0"/>
              <a:t> in </a:t>
            </a:r>
            <a:r>
              <a:rPr lang="de-DE" dirty="0"/>
              <a:t>SWMET -</a:t>
            </a:r>
            <a:br>
              <a:rPr lang="de-DE" dirty="0"/>
            </a:br>
            <a:r>
              <a:rPr lang="de-DE" dirty="0"/>
              <a:t>Vorgabe gemäß Reporting </a:t>
            </a:r>
            <a:r>
              <a:rPr lang="de-DE" dirty="0" err="1"/>
              <a:t>Guidance</a:t>
            </a:r>
            <a:r>
              <a:rPr lang="de-DE" dirty="0"/>
              <a:t> </a:t>
            </a:r>
            <a:r>
              <a:rPr lang="de-DE" dirty="0" err="1"/>
              <a:t>Document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362132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2" y="549275"/>
            <a:ext cx="6479951" cy="914400"/>
          </a:xfrm>
        </p:spPr>
        <p:txBody>
          <a:bodyPr/>
          <a:lstStyle/>
          <a:p>
            <a:r>
              <a:rPr lang="de-DE" dirty="0"/>
              <a:t>Eingrenzung der Fehlermeldung durch die BfG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686199"/>
              </p:ext>
            </p:extLst>
          </p:nvPr>
        </p:nvGraphicFramePr>
        <p:xfrm>
          <a:off x="449339" y="1124744"/>
          <a:ext cx="8493968" cy="51845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9181">
                  <a:extLst>
                    <a:ext uri="{9D8B030D-6E8A-4147-A177-3AD203B41FA5}">
                      <a16:colId xmlns:a16="http://schemas.microsoft.com/office/drawing/2014/main" val="3810242792"/>
                    </a:ext>
                  </a:extLst>
                </a:gridCol>
                <a:gridCol w="3034967">
                  <a:extLst>
                    <a:ext uri="{9D8B030D-6E8A-4147-A177-3AD203B41FA5}">
                      <a16:colId xmlns:a16="http://schemas.microsoft.com/office/drawing/2014/main" val="2326511846"/>
                    </a:ext>
                  </a:extLst>
                </a:gridCol>
                <a:gridCol w="1300700">
                  <a:extLst>
                    <a:ext uri="{9D8B030D-6E8A-4147-A177-3AD203B41FA5}">
                      <a16:colId xmlns:a16="http://schemas.microsoft.com/office/drawing/2014/main" val="4071612133"/>
                    </a:ext>
                  </a:extLst>
                </a:gridCol>
                <a:gridCol w="1576607">
                  <a:extLst>
                    <a:ext uri="{9D8B030D-6E8A-4147-A177-3AD203B41FA5}">
                      <a16:colId xmlns:a16="http://schemas.microsoft.com/office/drawing/2014/main" val="3645198013"/>
                    </a:ext>
                  </a:extLst>
                </a:gridCol>
                <a:gridCol w="1123332">
                  <a:extLst>
                    <a:ext uri="{9D8B030D-6E8A-4147-A177-3AD203B41FA5}">
                      <a16:colId xmlns:a16="http://schemas.microsoft.com/office/drawing/2014/main" val="706936085"/>
                    </a:ext>
                  </a:extLst>
                </a:gridCol>
                <a:gridCol w="729181">
                  <a:extLst>
                    <a:ext uri="{9D8B030D-6E8A-4147-A177-3AD203B41FA5}">
                      <a16:colId xmlns:a16="http://schemas.microsoft.com/office/drawing/2014/main" val="2109185933"/>
                    </a:ext>
                  </a:extLst>
                </a:gridCol>
              </a:tblGrid>
              <a:tr h="5127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RBD_CD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WFD_RWCHARACTER.TY_CD_RW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INT_CAL_TP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SWTYPE.INTER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CALT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SWTYPE-CODE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RBD_CD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83133983"/>
                  </a:ext>
                </a:extLst>
              </a:tr>
              <a:tr h="28486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5000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77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Not applicable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 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 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 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22967305"/>
                  </a:ext>
                </a:extLst>
              </a:tr>
              <a:tr h="284867">
                <a:tc>
                  <a:txBody>
                    <a:bodyPr/>
                    <a:lstStyle/>
                    <a:p>
                      <a:endParaRPr lang="de-DE" sz="14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de-DE" sz="14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de-DE" sz="14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de-DE" sz="14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de-DE" sz="14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de-DE" sz="14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36300286"/>
                  </a:ext>
                </a:extLst>
              </a:tr>
              <a:tr h="5127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RBD_CD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WFD_LWCHARACTER.TY_CD_LW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INT_CAL_TP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SWTYPE.INTERCALT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SWTYPECODE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RBD_CD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75825438"/>
                  </a:ext>
                </a:extLst>
              </a:tr>
              <a:tr h="28486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5000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88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LW-L-CB1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Not applicable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88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5000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77430084"/>
                  </a:ext>
                </a:extLst>
              </a:tr>
              <a:tr h="28486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5000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88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LW-L-CB2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Not applicable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88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5000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58521183"/>
                  </a:ext>
                </a:extLst>
              </a:tr>
              <a:tr h="28486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9500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88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LW-L-CB2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Not applicable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88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9500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13186839"/>
                  </a:ext>
                </a:extLst>
              </a:tr>
              <a:tr h="28486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9610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88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LW-L-CB1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Not applicable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88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9610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006952234"/>
                  </a:ext>
                </a:extLst>
              </a:tr>
              <a:tr h="28486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9610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88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LW-L-CB2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Not applicable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88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9610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39394706"/>
                  </a:ext>
                </a:extLst>
              </a:tr>
              <a:tr h="284867">
                <a:tc>
                  <a:txBody>
                    <a:bodyPr/>
                    <a:lstStyle/>
                    <a:p>
                      <a:endParaRPr lang="de-DE" sz="14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de-DE" sz="14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de-DE" sz="14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de-DE" sz="14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de-DE" sz="14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de-DE" sz="1400" b="1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28720532"/>
                  </a:ext>
                </a:extLst>
              </a:tr>
              <a:tr h="5127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RBD_CD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WFD_CWBODYCHARACTER.TY_CD_CW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INT_CAL_TP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SWTYPE.INTERCALT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SWTYPECODE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RBD_CD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76125512"/>
                  </a:ext>
                </a:extLst>
              </a:tr>
              <a:tr h="28486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5000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N5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Not applicable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CW-NEA5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N5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5000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21472558"/>
                  </a:ext>
                </a:extLst>
              </a:tr>
              <a:tr h="28486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9610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B2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Not applicable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 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2129624"/>
                  </a:ext>
                </a:extLst>
              </a:tr>
              <a:tr h="51276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9610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B3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Not applicable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CW-BC7,CW-BC8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B3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9610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6564724"/>
                  </a:ext>
                </a:extLst>
              </a:tr>
              <a:tr h="28486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9610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B4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Not applicable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200" b="1">
                          <a:effectLst/>
                        </a:rPr>
                        <a:t>CW-BC8</a:t>
                      </a:r>
                      <a:endParaRPr lang="de-DE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B4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9610</a:t>
                      </a:r>
                      <a:endParaRPr lang="de-DE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4396204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6512" y="2811173"/>
            <a:ext cx="12871221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930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el 1">
            <a:extLst>
              <a:ext uri="{FF2B5EF4-FFF2-40B4-BE49-F238E27FC236}">
                <a16:creationId xmlns:a16="http://schemas.microsoft.com/office/drawing/2014/main" id="{C5F45FE2-925A-3A15-7795-14951516D8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2" y="549275"/>
            <a:ext cx="6263927" cy="914400"/>
          </a:xfrm>
        </p:spPr>
        <p:txBody>
          <a:bodyPr/>
          <a:lstStyle/>
          <a:p>
            <a:r>
              <a:rPr lang="de-DE" altLang="de-DE" dirty="0"/>
              <a:t>WISE-Upload: </a:t>
            </a:r>
            <a:br>
              <a:rPr lang="de-DE" altLang="de-DE" dirty="0"/>
            </a:br>
            <a:r>
              <a:rPr lang="de-DE" altLang="de-DE" dirty="0"/>
              <a:t>Fehlermeldung zu „</a:t>
            </a:r>
            <a:r>
              <a:rPr lang="de-DE" altLang="de-DE" dirty="0" err="1"/>
              <a:t>IntercalibrationType</a:t>
            </a:r>
            <a:r>
              <a:rPr lang="de-DE" altLang="de-DE" dirty="0"/>
              <a:t>“</a:t>
            </a:r>
            <a:br>
              <a:rPr lang="de-DE" dirty="0"/>
            </a:br>
            <a:endParaRPr lang="de-DE" alt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470C95-7ADD-2346-4B8A-053AB405D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844824"/>
            <a:ext cx="8568183" cy="4680520"/>
          </a:xfrm>
        </p:spPr>
        <p:txBody>
          <a:bodyPr rtlCol="0">
            <a:no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de-DE" sz="1800" b="1" dirty="0">
                <a:solidFill>
                  <a:srgbClr val="002060"/>
                </a:solidFill>
              </a:rPr>
              <a:t>Welche Schablone/n / welches Formular sind für 9500 bzw. 9610 konkret betroffen?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de-DE" sz="1800" b="1" dirty="0">
              <a:solidFill>
                <a:srgbClr val="002060"/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800" b="1" dirty="0">
                <a:solidFill>
                  <a:srgbClr val="002060"/>
                </a:solidFill>
              </a:rPr>
              <a:t>Keine Konsistenz zwischen WFD_RWCHARACTER_DESH, WFD_LWCHARACTER_DESH und SWMET</a:t>
            </a:r>
          </a:p>
          <a:p>
            <a:pPr marL="685800" lvl="3" indent="-285750">
              <a:buFont typeface="Wingdings" panose="05000000000000000000" pitchFamily="2" charset="2"/>
              <a:buChar char="Ø"/>
            </a:pPr>
            <a:r>
              <a:rPr lang="de-DE" sz="1800" b="1" dirty="0">
                <a:solidFill>
                  <a:srgbClr val="002060"/>
                </a:solidFill>
              </a:rPr>
              <a:t>Fehlermeldung für LAWA-Typen 77 und 88 </a:t>
            </a:r>
          </a:p>
          <a:p>
            <a:pPr marL="685800" lvl="3" indent="-285750">
              <a:buFont typeface="Wingdings" panose="05000000000000000000" pitchFamily="2" charset="2"/>
              <a:buChar char="Ø"/>
            </a:pPr>
            <a:r>
              <a:rPr lang="de-DE" sz="1800" b="1" dirty="0">
                <a:solidFill>
                  <a:srgbClr val="002060"/>
                </a:solidFill>
              </a:rPr>
              <a:t>BfG-Tabelle zur Eingrenzung lässt auf systematischen Fehler schließen</a:t>
            </a:r>
          </a:p>
          <a:p>
            <a:pPr marL="685800" lvl="3" indent="-285750">
              <a:buFont typeface="Wingdings" panose="05000000000000000000" pitchFamily="2" charset="2"/>
              <a:buChar char="Ø"/>
            </a:pPr>
            <a:r>
              <a:rPr lang="de-DE" sz="1800" b="1" dirty="0">
                <a:solidFill>
                  <a:srgbClr val="002060"/>
                </a:solidFill>
              </a:rPr>
              <a:t>betrifft generelle „Zuordnung LAWA-Typ / Interkalibrierungstyp“ für DE in SWMET</a:t>
            </a:r>
          </a:p>
          <a:p>
            <a:pPr marL="685800" lvl="3" indent="-285750">
              <a:buFont typeface="Wingdings" panose="05000000000000000000" pitchFamily="2" charset="2"/>
              <a:buChar char="Ø"/>
            </a:pPr>
            <a:r>
              <a:rPr lang="de-DE" sz="1800" b="1" dirty="0">
                <a:solidFill>
                  <a:srgbClr val="002060"/>
                </a:solidFill>
              </a:rPr>
              <a:t>Änderung in SWMET durch BfG/UBA</a:t>
            </a:r>
          </a:p>
        </p:txBody>
      </p:sp>
    </p:spTree>
    <p:extLst>
      <p:ext uri="{BB962C8B-B14F-4D97-AF65-F5344CB8AC3E}">
        <p14:creationId xmlns:p14="http://schemas.microsoft.com/office/powerpoint/2010/main" val="974165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el 1">
            <a:extLst>
              <a:ext uri="{FF2B5EF4-FFF2-40B4-BE49-F238E27FC236}">
                <a16:creationId xmlns:a16="http://schemas.microsoft.com/office/drawing/2014/main" id="{C5F45FE2-925A-3A15-7795-14951516D8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2" y="549275"/>
            <a:ext cx="6263927" cy="914400"/>
          </a:xfrm>
        </p:spPr>
        <p:txBody>
          <a:bodyPr/>
          <a:lstStyle/>
          <a:p>
            <a:r>
              <a:rPr lang="de-DE" altLang="de-DE" dirty="0"/>
              <a:t>WISE-Upload: </a:t>
            </a:r>
            <a:br>
              <a:rPr lang="de-DE" altLang="de-DE" dirty="0"/>
            </a:br>
            <a:r>
              <a:rPr lang="de-DE" altLang="de-DE" dirty="0"/>
              <a:t>Fehlermeldung zu „</a:t>
            </a:r>
            <a:r>
              <a:rPr lang="de-DE" altLang="de-DE" dirty="0" err="1"/>
              <a:t>IntercalibrationType</a:t>
            </a:r>
            <a:r>
              <a:rPr lang="de-DE" altLang="de-DE" dirty="0"/>
              <a:t>“</a:t>
            </a:r>
            <a:br>
              <a:rPr lang="de-DE" dirty="0"/>
            </a:br>
            <a:endParaRPr lang="de-DE" alt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470C95-7ADD-2346-4B8A-053AB405D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844824"/>
            <a:ext cx="8568183" cy="4680520"/>
          </a:xfrm>
        </p:spPr>
        <p:txBody>
          <a:bodyPr rtlCol="0">
            <a:noAutofit/>
          </a:bodyPr>
          <a:lstStyle/>
          <a:p>
            <a:pPr lvl="2">
              <a:buFont typeface="Wingdings" panose="05000000000000000000" pitchFamily="2" charset="2"/>
              <a:buChar char="Ø"/>
            </a:pPr>
            <a:r>
              <a:rPr lang="de-DE" sz="1800" b="1" dirty="0">
                <a:solidFill>
                  <a:srgbClr val="002060"/>
                </a:solidFill>
              </a:rPr>
              <a:t>WFD_CWBODYCHARACTER_DESH und SWMET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DE" sz="1800" b="1" dirty="0">
                <a:solidFill>
                  <a:srgbClr val="002060"/>
                </a:solidFill>
              </a:rPr>
              <a:t>(„</a:t>
            </a:r>
            <a:r>
              <a:rPr lang="de-DE" sz="1800" b="1" dirty="0" err="1">
                <a:solidFill>
                  <a:srgbClr val="002060"/>
                </a:solidFill>
              </a:rPr>
              <a:t>fge</a:t>
            </a:r>
            <a:r>
              <a:rPr lang="de-DE" sz="1800" b="1" dirty="0">
                <a:solidFill>
                  <a:srgbClr val="002060"/>
                </a:solidFill>
              </a:rPr>
              <a:t>-spezifische“ Codes bzw. Zuordnung)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de-DE" sz="1800" b="1" dirty="0">
                <a:solidFill>
                  <a:srgbClr val="002060"/>
                </a:solidFill>
              </a:rPr>
              <a:t>BfG-Tabelle lässt auf „individuellen“ Fehler schließen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de-DE" sz="1800" b="1" dirty="0">
                <a:solidFill>
                  <a:srgbClr val="002060"/>
                </a:solidFill>
              </a:rPr>
              <a:t>Abgleich der verwendeten Codes in Schablone und Formular SWMET</a:t>
            </a:r>
          </a:p>
          <a:p>
            <a:pPr marL="542925" lvl="4" indent="0">
              <a:buNone/>
            </a:pPr>
            <a:r>
              <a:rPr lang="de-DE" sz="1800" b="1" dirty="0">
                <a:solidFill>
                  <a:srgbClr val="002060"/>
                </a:solidFill>
              </a:rPr>
              <a:t>   Ergebnis: in SWMET tauchen für CW mehr Codes für</a:t>
            </a:r>
          </a:p>
          <a:p>
            <a:pPr marL="542925" lvl="4" indent="0">
              <a:buNone/>
            </a:pPr>
            <a:r>
              <a:rPr lang="de-DE" sz="1800" b="1" dirty="0">
                <a:solidFill>
                  <a:srgbClr val="002060"/>
                </a:solidFill>
              </a:rPr>
              <a:t>   Interkalibrierungstypen auf als in WFD_CWBODYCHARACTER_DESH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de-DE" sz="1800" b="1" dirty="0">
                <a:solidFill>
                  <a:srgbClr val="002060"/>
                </a:solidFill>
              </a:rPr>
              <a:t>„Nacharbeiten“ in WFD_CWBODYCHARACTER_DESH erforderlich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de-DE" sz="1800" b="1" dirty="0">
                <a:solidFill>
                  <a:srgbClr val="002060"/>
                </a:solidFill>
              </a:rPr>
              <a:t>Abstimmung mit Fachkollegen, welche Zuordnung stimmt, wo welcher Interkalibrierungstyp ergänzt werden soll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de-DE" sz="1800" b="1" dirty="0">
                <a:solidFill>
                  <a:srgbClr val="002060"/>
                </a:solidFill>
              </a:rPr>
              <a:t>Änderung/Ergänzung von Zuweisungen in Attribut INT_CAL_TP</a:t>
            </a:r>
          </a:p>
          <a:p>
            <a:pPr lvl="4">
              <a:buFont typeface="Wingdings" panose="05000000000000000000" pitchFamily="2" charset="2"/>
              <a:buChar char="Ø"/>
            </a:pPr>
            <a:r>
              <a:rPr lang="de-DE" sz="1800" b="1" dirty="0">
                <a:solidFill>
                  <a:srgbClr val="002060"/>
                </a:solidFill>
              </a:rPr>
              <a:t>Aktualisierungsupload</a:t>
            </a:r>
          </a:p>
        </p:txBody>
      </p:sp>
    </p:spTree>
    <p:extLst>
      <p:ext uri="{BB962C8B-B14F-4D97-AF65-F5344CB8AC3E}">
        <p14:creationId xmlns:p14="http://schemas.microsoft.com/office/powerpoint/2010/main" val="3028354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2" y="549275"/>
            <a:ext cx="6839992" cy="914400"/>
          </a:xfrm>
        </p:spPr>
        <p:txBody>
          <a:bodyPr/>
          <a:lstStyle/>
          <a:p>
            <a:r>
              <a:rPr lang="de-DE" dirty="0"/>
              <a:t>Workflow im Berichtszyklus 2016 – 2022</a:t>
            </a:r>
            <a:br>
              <a:rPr lang="de-DE" dirty="0"/>
            </a:br>
            <a:r>
              <a:rPr lang="de-DE" dirty="0" err="1"/>
              <a:t>WasserBLIcK-Uploadreihenfolge</a:t>
            </a:r>
            <a:r>
              <a:rPr lang="de-DE" dirty="0"/>
              <a:t>, Qualitätschecks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313" y="1772816"/>
            <a:ext cx="8675687" cy="4276725"/>
          </a:xfrm>
        </p:spPr>
        <p:txBody>
          <a:bodyPr/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b="1" dirty="0" err="1"/>
              <a:t>Befüllung</a:t>
            </a:r>
            <a:r>
              <a:rPr lang="en-US" sz="1800" b="1" dirty="0"/>
              <a:t> Character-</a:t>
            </a:r>
            <a:r>
              <a:rPr lang="en-US" sz="1800" b="1" dirty="0" err="1"/>
              <a:t>Schablonen</a:t>
            </a:r>
            <a:r>
              <a:rPr lang="en-US" sz="1800" dirty="0"/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b="1" dirty="0" err="1"/>
              <a:t>Erster</a:t>
            </a:r>
            <a:r>
              <a:rPr lang="en-US" sz="1800" b="1" dirty="0"/>
              <a:t> </a:t>
            </a:r>
            <a:r>
              <a:rPr lang="en-US" sz="1800" b="1" dirty="0" err="1"/>
              <a:t>Arbeitsschritt</a:t>
            </a:r>
            <a:r>
              <a:rPr lang="en-US" sz="1800" b="1" dirty="0"/>
              <a:t> </a:t>
            </a:r>
            <a:r>
              <a:rPr lang="en-US" sz="1800" b="1" dirty="0" err="1"/>
              <a:t>im</a:t>
            </a:r>
            <a:r>
              <a:rPr lang="en-US" sz="1800" b="1" dirty="0"/>
              <a:t> </a:t>
            </a:r>
            <a:r>
              <a:rPr lang="en-US" sz="1800" b="1" dirty="0" err="1"/>
              <a:t>Berichtszyklus</a:t>
            </a:r>
            <a:r>
              <a:rPr lang="en-US" sz="1800" dirty="0"/>
              <a:t>: </a:t>
            </a:r>
            <a:r>
              <a:rPr lang="en-US" sz="1800" b="1" dirty="0" err="1"/>
              <a:t>Bestandsaufnahme</a:t>
            </a:r>
            <a:r>
              <a:rPr lang="en-US" sz="1800" b="1" dirty="0"/>
              <a:t>,</a:t>
            </a:r>
            <a:r>
              <a:rPr lang="en-US" sz="1800" dirty="0"/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b="1" dirty="0" err="1">
                <a:solidFill>
                  <a:srgbClr val="00B050"/>
                </a:solidFill>
              </a:rPr>
              <a:t>Befüllung</a:t>
            </a:r>
            <a:r>
              <a:rPr lang="en-US" sz="1800" b="1" dirty="0">
                <a:solidFill>
                  <a:srgbClr val="00B050"/>
                </a:solidFill>
              </a:rPr>
              <a:t> </a:t>
            </a:r>
            <a:r>
              <a:rPr lang="en-US" sz="1800" b="1" dirty="0" err="1">
                <a:solidFill>
                  <a:srgbClr val="00B050"/>
                </a:solidFill>
              </a:rPr>
              <a:t>durch</a:t>
            </a:r>
            <a:r>
              <a:rPr lang="en-US" sz="1800" b="1" dirty="0">
                <a:solidFill>
                  <a:srgbClr val="00B050"/>
                </a:solidFill>
              </a:rPr>
              <a:t> </a:t>
            </a:r>
            <a:r>
              <a:rPr lang="en-US" sz="1800" b="1" dirty="0" err="1">
                <a:solidFill>
                  <a:srgbClr val="00B050"/>
                </a:solidFill>
              </a:rPr>
              <a:t>Länder</a:t>
            </a:r>
            <a:r>
              <a:rPr lang="en-US" sz="1800" dirty="0">
                <a:solidFill>
                  <a:srgbClr val="00B050"/>
                </a:solidFill>
              </a:rPr>
              <a:t>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b="1" dirty="0">
                <a:solidFill>
                  <a:srgbClr val="00B050"/>
                </a:solidFill>
              </a:rPr>
              <a:t>SH: Character-</a:t>
            </a:r>
            <a:r>
              <a:rPr lang="en-US" sz="1800" b="1" dirty="0" err="1">
                <a:solidFill>
                  <a:srgbClr val="00B050"/>
                </a:solidFill>
              </a:rPr>
              <a:t>Schablonen</a:t>
            </a:r>
            <a:r>
              <a:rPr lang="en-US" sz="1800" b="1" dirty="0">
                <a:solidFill>
                  <a:srgbClr val="00B050"/>
                </a:solidFill>
              </a:rPr>
              <a:t> </a:t>
            </a:r>
            <a:r>
              <a:rPr lang="en-US" sz="1800" b="1" dirty="0" err="1">
                <a:solidFill>
                  <a:srgbClr val="00B050"/>
                </a:solidFill>
              </a:rPr>
              <a:t>mit</a:t>
            </a:r>
            <a:r>
              <a:rPr lang="en-US" sz="1800" b="1" dirty="0">
                <a:solidFill>
                  <a:srgbClr val="00B050"/>
                </a:solidFill>
              </a:rPr>
              <a:t> </a:t>
            </a:r>
            <a:r>
              <a:rPr lang="en-US" sz="1800" b="1" dirty="0" err="1">
                <a:solidFill>
                  <a:srgbClr val="00B050"/>
                </a:solidFill>
              </a:rPr>
              <a:t>Uploadstand</a:t>
            </a:r>
            <a:r>
              <a:rPr lang="en-US" sz="1800" b="1" dirty="0">
                <a:solidFill>
                  <a:srgbClr val="00B050"/>
                </a:solidFill>
              </a:rPr>
              <a:t> 2019 (</a:t>
            </a:r>
            <a:r>
              <a:rPr lang="en-US" sz="1800" b="1" dirty="0" err="1">
                <a:solidFill>
                  <a:srgbClr val="00B050"/>
                </a:solidFill>
              </a:rPr>
              <a:t>Erstellung</a:t>
            </a:r>
            <a:r>
              <a:rPr lang="en-US" sz="1800" b="1" dirty="0">
                <a:solidFill>
                  <a:srgbClr val="00B050"/>
                </a:solidFill>
              </a:rPr>
              <a:t> BWP-</a:t>
            </a:r>
            <a:r>
              <a:rPr lang="en-US" sz="1800" b="1" dirty="0" err="1">
                <a:solidFill>
                  <a:srgbClr val="00B050"/>
                </a:solidFill>
              </a:rPr>
              <a:t>Entwürfe</a:t>
            </a:r>
            <a:r>
              <a:rPr lang="en-US" sz="1800" b="1" dirty="0">
                <a:solidFill>
                  <a:srgbClr val="00B050"/>
                </a:solidFill>
              </a:rPr>
              <a:t>)</a:t>
            </a:r>
            <a:endParaRPr lang="de-DE" sz="18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de-DE" sz="1800" b="1" dirty="0"/>
              <a:t>Befüllung Formulare</a:t>
            </a:r>
            <a:r>
              <a:rPr lang="de-DE" sz="1800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dirty="0" err="1"/>
              <a:t>Einer</a:t>
            </a:r>
            <a:r>
              <a:rPr lang="en-US" sz="1800" b="1" dirty="0"/>
              <a:t> der </a:t>
            </a:r>
            <a:r>
              <a:rPr lang="en-US" sz="1800" b="1" dirty="0" err="1"/>
              <a:t>letzten</a:t>
            </a:r>
            <a:r>
              <a:rPr lang="en-US" sz="1800" b="1" dirty="0"/>
              <a:t> </a:t>
            </a:r>
            <a:r>
              <a:rPr lang="en-US" sz="1800" b="1" dirty="0" err="1"/>
              <a:t>Arbeitsschritte</a:t>
            </a:r>
            <a:r>
              <a:rPr lang="en-US" sz="1800" b="1" dirty="0"/>
              <a:t> </a:t>
            </a:r>
            <a:r>
              <a:rPr lang="en-US" sz="1800" b="1" dirty="0" err="1"/>
              <a:t>vor</a:t>
            </a:r>
            <a:r>
              <a:rPr lang="en-US" sz="1800" b="1" dirty="0"/>
              <a:t> WISE-Upload, </a:t>
            </a:r>
            <a:r>
              <a:rPr lang="en-US" sz="1800" dirty="0" err="1"/>
              <a:t>thematisch</a:t>
            </a:r>
            <a:r>
              <a:rPr lang="en-US" sz="1800" dirty="0"/>
              <a:t> </a:t>
            </a:r>
            <a:r>
              <a:rPr lang="en-US" sz="1800" u="sng" dirty="0" err="1"/>
              <a:t>eigentlich</a:t>
            </a:r>
            <a:r>
              <a:rPr lang="en-US" sz="1800" dirty="0"/>
              <a:t> </a:t>
            </a:r>
            <a:r>
              <a:rPr lang="en-US" sz="1800" dirty="0" err="1"/>
              <a:t>auch</a:t>
            </a:r>
            <a:r>
              <a:rPr lang="en-US" sz="1800" dirty="0"/>
              <a:t> </a:t>
            </a:r>
            <a:r>
              <a:rPr lang="en-US" sz="1800" b="1" dirty="0" err="1"/>
              <a:t>Bestandsaufnahme</a:t>
            </a:r>
            <a:r>
              <a:rPr lang="en-US" sz="1800" b="1" dirty="0"/>
              <a:t>, </a:t>
            </a:r>
            <a:r>
              <a:rPr lang="en-US" sz="1800" dirty="0" err="1"/>
              <a:t>jedoch</a:t>
            </a:r>
            <a:r>
              <a:rPr lang="en-US" sz="1800" dirty="0"/>
              <a:t> - </a:t>
            </a:r>
            <a:r>
              <a:rPr lang="en-US" sz="1800" dirty="0" err="1"/>
              <a:t>aufgrund</a:t>
            </a:r>
            <a:r>
              <a:rPr lang="en-US" sz="1800" dirty="0"/>
              <a:t> des </a:t>
            </a:r>
            <a:r>
              <a:rPr lang="en-US" sz="1800" dirty="0" err="1"/>
              <a:t>Wegfalls</a:t>
            </a:r>
            <a:r>
              <a:rPr lang="en-US" sz="1800" dirty="0"/>
              <a:t> Art. 5 Reporting –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dirty="0" err="1">
                <a:solidFill>
                  <a:srgbClr val="00B050"/>
                </a:solidFill>
              </a:rPr>
              <a:t>Befüllung</a:t>
            </a:r>
            <a:r>
              <a:rPr lang="en-US" sz="1800" b="1" dirty="0">
                <a:solidFill>
                  <a:srgbClr val="00B050"/>
                </a:solidFill>
              </a:rPr>
              <a:t> </a:t>
            </a:r>
            <a:r>
              <a:rPr lang="en-US" sz="1800" b="1" u="sng" dirty="0" err="1">
                <a:solidFill>
                  <a:srgbClr val="00B050"/>
                </a:solidFill>
              </a:rPr>
              <a:t>aller</a:t>
            </a:r>
            <a:r>
              <a:rPr lang="en-US" sz="1800" b="1" dirty="0">
                <a:solidFill>
                  <a:srgbClr val="00B050"/>
                </a:solidFill>
              </a:rPr>
              <a:t> </a:t>
            </a:r>
            <a:r>
              <a:rPr lang="en-US" sz="1800" b="1" dirty="0" err="1">
                <a:solidFill>
                  <a:srgbClr val="00B050"/>
                </a:solidFill>
              </a:rPr>
              <a:t>Formulare</a:t>
            </a:r>
            <a:r>
              <a:rPr lang="en-US" sz="1800" b="1" dirty="0">
                <a:solidFill>
                  <a:srgbClr val="00B050"/>
                </a:solidFill>
              </a:rPr>
              <a:t> </a:t>
            </a:r>
            <a:r>
              <a:rPr lang="en-US" sz="1800" b="1" dirty="0" err="1">
                <a:solidFill>
                  <a:srgbClr val="00B050"/>
                </a:solidFill>
              </a:rPr>
              <a:t>für</a:t>
            </a:r>
            <a:r>
              <a:rPr lang="en-US" sz="1800" b="1" dirty="0">
                <a:solidFill>
                  <a:srgbClr val="00B050"/>
                </a:solidFill>
              </a:rPr>
              <a:t> “Reporting 2022” </a:t>
            </a:r>
            <a:r>
              <a:rPr lang="en-US" sz="1800" b="1" dirty="0" err="1">
                <a:solidFill>
                  <a:srgbClr val="00B050"/>
                </a:solidFill>
              </a:rPr>
              <a:t>erst</a:t>
            </a:r>
            <a:r>
              <a:rPr lang="en-US" sz="1800" b="1" dirty="0">
                <a:solidFill>
                  <a:srgbClr val="00B050"/>
                </a:solidFill>
              </a:rPr>
              <a:t> </a:t>
            </a:r>
            <a:r>
              <a:rPr lang="en-US" sz="1800" b="1" dirty="0" err="1">
                <a:solidFill>
                  <a:srgbClr val="00B050"/>
                </a:solidFill>
              </a:rPr>
              <a:t>gegen</a:t>
            </a:r>
            <a:r>
              <a:rPr lang="en-US" sz="1800" b="1" dirty="0">
                <a:solidFill>
                  <a:srgbClr val="00B050"/>
                </a:solidFill>
              </a:rPr>
              <a:t> </a:t>
            </a:r>
            <a:r>
              <a:rPr lang="en-US" sz="1800" b="1" dirty="0" err="1">
                <a:solidFill>
                  <a:srgbClr val="00B050"/>
                </a:solidFill>
              </a:rPr>
              <a:t>Ende</a:t>
            </a:r>
            <a:r>
              <a:rPr lang="en-US" sz="1800" b="1" dirty="0">
                <a:solidFill>
                  <a:srgbClr val="00B050"/>
                </a:solidFill>
              </a:rPr>
              <a:t> 2022,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rgbClr val="00B050"/>
                </a:solidFill>
              </a:rPr>
              <a:t>SWMET </a:t>
            </a:r>
            <a:r>
              <a:rPr lang="en-US" sz="1800" b="1" dirty="0" err="1">
                <a:solidFill>
                  <a:srgbClr val="00B050"/>
                </a:solidFill>
              </a:rPr>
              <a:t>für</a:t>
            </a:r>
            <a:r>
              <a:rPr lang="en-US" sz="1800" b="1" dirty="0">
                <a:solidFill>
                  <a:srgbClr val="00B050"/>
                </a:solidFill>
              </a:rPr>
              <a:t> DE z. T. </a:t>
            </a:r>
            <a:r>
              <a:rPr lang="en-US" sz="1800" b="1" dirty="0" err="1">
                <a:solidFill>
                  <a:srgbClr val="00B050"/>
                </a:solidFill>
              </a:rPr>
              <a:t>durch</a:t>
            </a:r>
            <a:r>
              <a:rPr lang="en-US" sz="1800" b="1" dirty="0">
                <a:solidFill>
                  <a:srgbClr val="00B050"/>
                </a:solidFill>
              </a:rPr>
              <a:t> UBA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83724930"/>
      </p:ext>
    </p:extLst>
  </p:cSld>
  <p:clrMapOvr>
    <a:masterClrMapping/>
  </p:clrMapOvr>
</p:sld>
</file>

<file path=ppt/theme/theme1.xml><?xml version="1.0" encoding="utf-8"?>
<a:theme xmlns:a="http://schemas.openxmlformats.org/drawingml/2006/main" name="SH_PowerPoint_Soziales">
  <a:themeElements>
    <a:clrScheme name="SH">
      <a:dk1>
        <a:srgbClr val="003064"/>
      </a:dk1>
      <a:lt1>
        <a:sysClr val="window" lastClr="FFFFFF"/>
      </a:lt1>
      <a:dk2>
        <a:srgbClr val="000000"/>
      </a:dk2>
      <a:lt2>
        <a:srgbClr val="D4004B"/>
      </a:lt2>
      <a:accent1>
        <a:srgbClr val="00A2AB"/>
      </a:accent1>
      <a:accent2>
        <a:srgbClr val="008CCF"/>
      </a:accent2>
      <a:accent3>
        <a:srgbClr val="3A78B8"/>
      </a:accent3>
      <a:accent4>
        <a:srgbClr val="7A6FAC"/>
      </a:accent4>
      <a:accent5>
        <a:srgbClr val="B55C9C"/>
      </a:accent5>
      <a:accent6>
        <a:srgbClr val="D62F87"/>
      </a:accent6>
      <a:hlink>
        <a:srgbClr val="003064"/>
      </a:hlink>
      <a:folHlink>
        <a:srgbClr val="003064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12700">
          <a:solidFill>
            <a:schemeClr val="tx1"/>
          </a:solidFill>
        </a:ln>
      </a:spPr>
      <a:bodyPr rtlCol="0" anchor="ctr"/>
      <a:lstStyle>
        <a:defPPr algn="ctr">
          <a:defRPr sz="16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1" id="{C20C85CE-BDD5-6549-8338-38C688B443D9}" vid="{9E6AFD57-F817-6C48-BC87-A53392907AE9}"/>
    </a:ext>
  </a:extLst>
</a:theme>
</file>

<file path=ppt/theme/theme2.xml><?xml version="1.0" encoding="utf-8"?>
<a:theme xmlns:a="http://schemas.openxmlformats.org/drawingml/2006/main" name="Larissa">
  <a:themeElements>
    <a:clrScheme name="SH">
      <a:dk1>
        <a:srgbClr val="003064"/>
      </a:dk1>
      <a:lt1>
        <a:sysClr val="window" lastClr="FFFFFF"/>
      </a:lt1>
      <a:dk2>
        <a:srgbClr val="000000"/>
      </a:dk2>
      <a:lt2>
        <a:srgbClr val="D4004B"/>
      </a:lt2>
      <a:accent1>
        <a:srgbClr val="00A2AB"/>
      </a:accent1>
      <a:accent2>
        <a:srgbClr val="008CCF"/>
      </a:accent2>
      <a:accent3>
        <a:srgbClr val="3A78B8"/>
      </a:accent3>
      <a:accent4>
        <a:srgbClr val="7A6FAC"/>
      </a:accent4>
      <a:accent5>
        <a:srgbClr val="B55C9C"/>
      </a:accent5>
      <a:accent6>
        <a:srgbClr val="D62F87"/>
      </a:accent6>
      <a:hlink>
        <a:srgbClr val="003064"/>
      </a:hlink>
      <a:folHlink>
        <a:srgbClr val="003064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H">
      <a:dk1>
        <a:srgbClr val="003064"/>
      </a:dk1>
      <a:lt1>
        <a:sysClr val="window" lastClr="FFFFFF"/>
      </a:lt1>
      <a:dk2>
        <a:srgbClr val="000000"/>
      </a:dk2>
      <a:lt2>
        <a:srgbClr val="D4004B"/>
      </a:lt2>
      <a:accent1>
        <a:srgbClr val="00A2AB"/>
      </a:accent1>
      <a:accent2>
        <a:srgbClr val="008CCF"/>
      </a:accent2>
      <a:accent3>
        <a:srgbClr val="3A78B8"/>
      </a:accent3>
      <a:accent4>
        <a:srgbClr val="7A6FAC"/>
      </a:accent4>
      <a:accent5>
        <a:srgbClr val="B55C9C"/>
      </a:accent5>
      <a:accent6>
        <a:srgbClr val="D62F87"/>
      </a:accent6>
      <a:hlink>
        <a:srgbClr val="003064"/>
      </a:hlink>
      <a:folHlink>
        <a:srgbClr val="003064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Informationsveranstaltung_SH</Template>
  <TotalTime>0</TotalTime>
  <Words>2683</Words>
  <Application>Microsoft Office PowerPoint</Application>
  <PresentationFormat>Bildschirmpräsentation (4:3)</PresentationFormat>
  <Paragraphs>299</Paragraphs>
  <Slides>25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Wingdings</vt:lpstr>
      <vt:lpstr>SH_PowerPoint_Soziales</vt:lpstr>
      <vt:lpstr>Schleswig-Holstein Der echte Norden</vt:lpstr>
      <vt:lpstr>Blick in die Praxis</vt:lpstr>
      <vt:lpstr>WISE-Upload:  Fehlermeldung zu „IntercalibrationType“ </vt:lpstr>
      <vt:lpstr>IntercalibrationType in SW-Characterschablonen – Vorgabe/QC gemäß Reporting Guidance Document</vt:lpstr>
      <vt:lpstr>    </vt:lpstr>
      <vt:lpstr>Eingrenzung der Fehlermeldung durch die BfG  </vt:lpstr>
      <vt:lpstr>WISE-Upload:  Fehlermeldung zu „IntercalibrationType“ </vt:lpstr>
      <vt:lpstr>WISE-Upload:  Fehlermeldung zu „IntercalibrationType“ </vt:lpstr>
      <vt:lpstr>Workflow im Berichtszyklus 2016 – 2022 WasserBLIcK-Uploadreihenfolge, Qualitätschecks </vt:lpstr>
      <vt:lpstr>Workflow im Berichtszyklus 2016 – 2022 Analyse der „Fehlerentstehung“</vt:lpstr>
      <vt:lpstr>CIS WG‘s und Reporting  - Zusammenwirken Bsp. „IntercalibrationType“ / Kommunikation </vt:lpstr>
      <vt:lpstr>CIS WG‘s und Reporting  – Optimierungsmöglichkeiten</vt:lpstr>
      <vt:lpstr>PowerPoint-Präsentation</vt:lpstr>
      <vt:lpstr>PowerPoint-Präsentation</vt:lpstr>
      <vt:lpstr>WISE-Upload:  Fehlermeldung zu „InputPollutant“</vt:lpstr>
      <vt:lpstr> swPrioritySubstanceCode in Schema SWB – Vorgabe/QC gemäß Reporting Guidance Document</vt:lpstr>
      <vt:lpstr> chemicalSubstance in Schema RBMPPoM – Stoffe gemäß Reporting Guidance Document</vt:lpstr>
      <vt:lpstr> chemicalSubstance in Schema RBMPPoM – Vorgabe/QC gemäß Reporting Guidance Document</vt:lpstr>
      <vt:lpstr>Vorgaben im Reporting Guidance für WFD_CHEMSTSW / INPUTPOLLUTANT</vt:lpstr>
      <vt:lpstr>PowerPoint-Präsentation</vt:lpstr>
      <vt:lpstr>Qualitätssicherung LAWA WIKI: „Stolperfalle“</vt:lpstr>
      <vt:lpstr>PowerPoint-Präsentation</vt:lpstr>
      <vt:lpstr>Abstimmung mit Fachkollegium – wie lässt sich was (er)klären</vt:lpstr>
      <vt:lpstr>„Mappingtabelle“</vt:lpstr>
      <vt:lpstr>Qualitätssicherung LAWA WIKI / Stolperfalle Abweichung OGewV von WRRL</vt:lpstr>
    </vt:vector>
  </TitlesOfParts>
  <Company>Land Schleswig-Holstein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Schleswig-Holstein Der echte Norden</dc:title>
  <dc:creator>Pfeiffer, Manuela (LLUR)</dc:creator>
  <cp:lastModifiedBy>Schneider, Pia, M4, MT</cp:lastModifiedBy>
  <cp:revision>207</cp:revision>
  <dcterms:created xsi:type="dcterms:W3CDTF">2024-01-19T10:46:56Z</dcterms:created>
  <dcterms:modified xsi:type="dcterms:W3CDTF">2024-03-06T06:31:32Z</dcterms:modified>
</cp:coreProperties>
</file>